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87"/>
  </p:notesMasterIdLst>
  <p:handoutMasterIdLst>
    <p:handoutMasterId r:id="rId188"/>
  </p:handoutMasterIdLst>
  <p:sldIdLst>
    <p:sldId id="468" r:id="rId2"/>
    <p:sldId id="498" r:id="rId3"/>
    <p:sldId id="529" r:id="rId4"/>
    <p:sldId id="284" r:id="rId5"/>
    <p:sldId id="532" r:id="rId6"/>
    <p:sldId id="531" r:id="rId7"/>
    <p:sldId id="530" r:id="rId8"/>
    <p:sldId id="533" r:id="rId9"/>
    <p:sldId id="535" r:id="rId10"/>
    <p:sldId id="536" r:id="rId11"/>
    <p:sldId id="537" r:id="rId12"/>
    <p:sldId id="538" r:id="rId13"/>
    <p:sldId id="588" r:id="rId14"/>
    <p:sldId id="589" r:id="rId15"/>
    <p:sldId id="590" r:id="rId16"/>
    <p:sldId id="591" r:id="rId17"/>
    <p:sldId id="592" r:id="rId18"/>
    <p:sldId id="593" r:id="rId19"/>
    <p:sldId id="594" r:id="rId20"/>
    <p:sldId id="595" r:id="rId21"/>
    <p:sldId id="596" r:id="rId22"/>
    <p:sldId id="539" r:id="rId23"/>
    <p:sldId id="540" r:id="rId24"/>
    <p:sldId id="684" r:id="rId25"/>
    <p:sldId id="685" r:id="rId26"/>
    <p:sldId id="686" r:id="rId27"/>
    <p:sldId id="542" r:id="rId28"/>
    <p:sldId id="543" r:id="rId29"/>
    <p:sldId id="544" r:id="rId30"/>
    <p:sldId id="545" r:id="rId31"/>
    <p:sldId id="546" r:id="rId32"/>
    <p:sldId id="547" r:id="rId33"/>
    <p:sldId id="548" r:id="rId34"/>
    <p:sldId id="549" r:id="rId35"/>
    <p:sldId id="550" r:id="rId36"/>
    <p:sldId id="551" r:id="rId37"/>
    <p:sldId id="552" r:id="rId38"/>
    <p:sldId id="553" r:id="rId39"/>
    <p:sldId id="554" r:id="rId40"/>
    <p:sldId id="555" r:id="rId41"/>
    <p:sldId id="556" r:id="rId42"/>
    <p:sldId id="557" r:id="rId43"/>
    <p:sldId id="558" r:id="rId44"/>
    <p:sldId id="559" r:id="rId45"/>
    <p:sldId id="560" r:id="rId46"/>
    <p:sldId id="561" r:id="rId47"/>
    <p:sldId id="562" r:id="rId48"/>
    <p:sldId id="563" r:id="rId49"/>
    <p:sldId id="564" r:id="rId50"/>
    <p:sldId id="565" r:id="rId51"/>
    <p:sldId id="566" r:id="rId52"/>
    <p:sldId id="567" r:id="rId53"/>
    <p:sldId id="568" r:id="rId54"/>
    <p:sldId id="569" r:id="rId55"/>
    <p:sldId id="570" r:id="rId56"/>
    <p:sldId id="571" r:id="rId57"/>
    <p:sldId id="572" r:id="rId58"/>
    <p:sldId id="597" r:id="rId59"/>
    <p:sldId id="598" r:id="rId60"/>
    <p:sldId id="599" r:id="rId61"/>
    <p:sldId id="600" r:id="rId62"/>
    <p:sldId id="605" r:id="rId63"/>
    <p:sldId id="606" r:id="rId64"/>
    <p:sldId id="601" r:id="rId65"/>
    <p:sldId id="602" r:id="rId66"/>
    <p:sldId id="603" r:id="rId67"/>
    <p:sldId id="604" r:id="rId68"/>
    <p:sldId id="687" r:id="rId69"/>
    <p:sldId id="688" r:id="rId70"/>
    <p:sldId id="689" r:id="rId71"/>
    <p:sldId id="690" r:id="rId72"/>
    <p:sldId id="691" r:id="rId73"/>
    <p:sldId id="692" r:id="rId74"/>
    <p:sldId id="693" r:id="rId75"/>
    <p:sldId id="694" r:id="rId76"/>
    <p:sldId id="695" r:id="rId77"/>
    <p:sldId id="696" r:id="rId78"/>
    <p:sldId id="697" r:id="rId79"/>
    <p:sldId id="698" r:id="rId80"/>
    <p:sldId id="699" r:id="rId81"/>
    <p:sldId id="700" r:id="rId82"/>
    <p:sldId id="701" r:id="rId83"/>
    <p:sldId id="702" r:id="rId84"/>
    <p:sldId id="703" r:id="rId85"/>
    <p:sldId id="704" r:id="rId86"/>
    <p:sldId id="705" r:id="rId87"/>
    <p:sldId id="706" r:id="rId88"/>
    <p:sldId id="707" r:id="rId89"/>
    <p:sldId id="708" r:id="rId90"/>
    <p:sldId id="709" r:id="rId91"/>
    <p:sldId id="710" r:id="rId92"/>
    <p:sldId id="711" r:id="rId93"/>
    <p:sldId id="712" r:id="rId94"/>
    <p:sldId id="713" r:id="rId95"/>
    <p:sldId id="714" r:id="rId96"/>
    <p:sldId id="715" r:id="rId97"/>
    <p:sldId id="716" r:id="rId98"/>
    <p:sldId id="717" r:id="rId99"/>
    <p:sldId id="718" r:id="rId100"/>
    <p:sldId id="719" r:id="rId101"/>
    <p:sldId id="720" r:id="rId102"/>
    <p:sldId id="721" r:id="rId103"/>
    <p:sldId id="722" r:id="rId104"/>
    <p:sldId id="723" r:id="rId105"/>
    <p:sldId id="724" r:id="rId106"/>
    <p:sldId id="725" r:id="rId107"/>
    <p:sldId id="726" r:id="rId108"/>
    <p:sldId id="727" r:id="rId109"/>
    <p:sldId id="728" r:id="rId110"/>
    <p:sldId id="729" r:id="rId111"/>
    <p:sldId id="730" r:id="rId112"/>
    <p:sldId id="731" r:id="rId113"/>
    <p:sldId id="732" r:id="rId114"/>
    <p:sldId id="733" r:id="rId115"/>
    <p:sldId id="734" r:id="rId116"/>
    <p:sldId id="735" r:id="rId117"/>
    <p:sldId id="736" r:id="rId118"/>
    <p:sldId id="737" r:id="rId119"/>
    <p:sldId id="738" r:id="rId120"/>
    <p:sldId id="739" r:id="rId121"/>
    <p:sldId id="740" r:id="rId122"/>
    <p:sldId id="741" r:id="rId123"/>
    <p:sldId id="742" r:id="rId124"/>
    <p:sldId id="743" r:id="rId125"/>
    <p:sldId id="744" r:id="rId126"/>
    <p:sldId id="745" r:id="rId127"/>
    <p:sldId id="746" r:id="rId128"/>
    <p:sldId id="747" r:id="rId129"/>
    <p:sldId id="748" r:id="rId130"/>
    <p:sldId id="749" r:id="rId131"/>
    <p:sldId id="751" r:id="rId132"/>
    <p:sldId id="752" r:id="rId133"/>
    <p:sldId id="753" r:id="rId134"/>
    <p:sldId id="754" r:id="rId135"/>
    <p:sldId id="755" r:id="rId136"/>
    <p:sldId id="756" r:id="rId137"/>
    <p:sldId id="750" r:id="rId138"/>
    <p:sldId id="757" r:id="rId139"/>
    <p:sldId id="758" r:id="rId140"/>
    <p:sldId id="759" r:id="rId141"/>
    <p:sldId id="760" r:id="rId142"/>
    <p:sldId id="761" r:id="rId143"/>
    <p:sldId id="762" r:id="rId144"/>
    <p:sldId id="763" r:id="rId145"/>
    <p:sldId id="764" r:id="rId146"/>
    <p:sldId id="765" r:id="rId147"/>
    <p:sldId id="766" r:id="rId148"/>
    <p:sldId id="767" r:id="rId149"/>
    <p:sldId id="768" r:id="rId150"/>
    <p:sldId id="769" r:id="rId151"/>
    <p:sldId id="770" r:id="rId152"/>
    <p:sldId id="771" r:id="rId153"/>
    <p:sldId id="772" r:id="rId154"/>
    <p:sldId id="773" r:id="rId155"/>
    <p:sldId id="774" r:id="rId156"/>
    <p:sldId id="775" r:id="rId157"/>
    <p:sldId id="776" r:id="rId158"/>
    <p:sldId id="777" r:id="rId159"/>
    <p:sldId id="778" r:id="rId160"/>
    <p:sldId id="779" r:id="rId161"/>
    <p:sldId id="780" r:id="rId162"/>
    <p:sldId id="781" r:id="rId163"/>
    <p:sldId id="782" r:id="rId164"/>
    <p:sldId id="783" r:id="rId165"/>
    <p:sldId id="784" r:id="rId166"/>
    <p:sldId id="785" r:id="rId167"/>
    <p:sldId id="786" r:id="rId168"/>
    <p:sldId id="787" r:id="rId169"/>
    <p:sldId id="788" r:id="rId170"/>
    <p:sldId id="789" r:id="rId171"/>
    <p:sldId id="790" r:id="rId172"/>
    <p:sldId id="791" r:id="rId173"/>
    <p:sldId id="792" r:id="rId174"/>
    <p:sldId id="793" r:id="rId175"/>
    <p:sldId id="794" r:id="rId176"/>
    <p:sldId id="795" r:id="rId177"/>
    <p:sldId id="796" r:id="rId178"/>
    <p:sldId id="797" r:id="rId179"/>
    <p:sldId id="798" r:id="rId180"/>
    <p:sldId id="799" r:id="rId181"/>
    <p:sldId id="800" r:id="rId182"/>
    <p:sldId id="801" r:id="rId183"/>
    <p:sldId id="586" r:id="rId184"/>
    <p:sldId id="587" r:id="rId185"/>
    <p:sldId id="264" r:id="rId1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A0472C-E42D-409B-8C27-DB2E802EEC81}" v="33" dt="2022-10-19T17:09:15.35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04"/>
    <p:restoredTop sz="86369"/>
  </p:normalViewPr>
  <p:slideViewPr>
    <p:cSldViewPr snapToGrid="0">
      <p:cViewPr varScale="1">
        <p:scale>
          <a:sx n="59" d="100"/>
          <a:sy n="59" d="100"/>
        </p:scale>
        <p:origin x="72" y="118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microsoft.com/office/2015/10/relationships/revisionInfo" Target="revisionInfo.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notesMaster" Target="notesMasters/notesMaster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25/09/2023</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25/09/2023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93527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572093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82253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18858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56086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70827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11238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187159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626334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906697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6466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288216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400385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51909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605725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966764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914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278792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736866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067442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364460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6968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434266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08549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736185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9598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38684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54507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195053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306998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77759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286734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5619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723325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54353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88785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246392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82705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647539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477510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618079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593651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814278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5806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718618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605702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210435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544613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63407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83117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9254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04551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03101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454215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2570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775531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453664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48856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124455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32634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862480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145782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57904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010871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748584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44855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456704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328917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410834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367170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704373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846910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970166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455372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65900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055973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917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990248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70488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38724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73006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003456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48857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90004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184</a:t>
            </a:fld>
            <a:endParaRPr lang="es-CO"/>
          </a:p>
        </p:txBody>
      </p:sp>
    </p:spTree>
    <p:extLst>
      <p:ext uri="{BB962C8B-B14F-4D97-AF65-F5344CB8AC3E}">
        <p14:creationId xmlns:p14="http://schemas.microsoft.com/office/powerpoint/2010/main" val="901146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047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0740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2</a:t>
            </a:fld>
            <a:endParaRPr lang="es-CO"/>
          </a:p>
        </p:txBody>
      </p:sp>
    </p:spTree>
    <p:extLst>
      <p:ext uri="{BB962C8B-B14F-4D97-AF65-F5344CB8AC3E}">
        <p14:creationId xmlns:p14="http://schemas.microsoft.com/office/powerpoint/2010/main" val="3608520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6147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633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435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7915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501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8535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831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540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44783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865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9142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12763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4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2539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1049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8961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0659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37108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90777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09131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1719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7534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723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00043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3908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33345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66031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9731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82022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62145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8589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2691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48717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44425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36427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37933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49482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57768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57480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81131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50684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3124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966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45398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78548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00286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08867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34819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6668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3985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82932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3050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7500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581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59508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6959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31384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34491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52178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58137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7121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471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65479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69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9710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5157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2528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6080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498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6061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19569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36584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52489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175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97055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723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972290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64472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48089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53828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765964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345267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471323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201069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99094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58304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7381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D986248-06F7-A441-A47A-264EBD310E11}" type="datetimeFigureOut">
              <a:rPr lang="es-CO" smtClean="0"/>
              <a:t>25/09/2023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616174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D986248-06F7-A441-A47A-264EBD310E11}" type="datetimeFigureOut">
              <a:rPr lang="es-CO" smtClean="0"/>
              <a:t>25/09/2023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57677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D986248-06F7-A441-A47A-264EBD310E11}" type="datetimeFigureOut">
              <a:rPr lang="es-CO" smtClean="0"/>
              <a:t>25/09/2023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163105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D986248-06F7-A441-A47A-264EBD310E11}" type="datetimeFigureOut">
              <a:rPr lang="es-CO" smtClean="0"/>
              <a:t>25/09/2023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552623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D986248-06F7-A441-A47A-264EBD310E11}" type="datetimeFigureOut">
              <a:rPr lang="es-CO" smtClean="0"/>
              <a:t>25/09/2023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841637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D986248-06F7-A441-A47A-264EBD310E11}" type="datetimeFigureOut">
              <a:rPr lang="es-CO" smtClean="0"/>
              <a:t>25/09/2023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549159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D986248-06F7-A441-A47A-264EBD310E11}" type="datetimeFigureOut">
              <a:rPr lang="es-CO" smtClean="0"/>
              <a:t>25/09/2023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5558540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D986248-06F7-A441-A47A-264EBD310E11}" type="datetimeFigureOut">
              <a:rPr lang="es-CO" smtClean="0"/>
              <a:t>25/09/2023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703419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8014046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 Chat o mensaje de texto&#10;&#10;Descripción generada automáticamente">
            <a:extLst>
              <a:ext uri="{FF2B5EF4-FFF2-40B4-BE49-F238E27FC236}">
                <a16:creationId xmlns:a16="http://schemas.microsoft.com/office/drawing/2014/main" id="{8987D83F-23BF-6E1C-F821-A9C5E95EB4A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62917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596000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D986248-06F7-A441-A47A-264EBD310E11}" type="datetimeFigureOut">
              <a:rPr lang="es-CO" smtClean="0"/>
              <a:t>25/09/2023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976590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19119102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Diseño personalizad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25/09/2023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5019872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635729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25/09/2023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D986248-06F7-A441-A47A-264EBD310E11}" type="datetimeFigureOut">
              <a:rPr lang="es-CO" smtClean="0"/>
              <a:t>25/09/2023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25498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D986248-06F7-A441-A47A-264EBD310E11}" type="datetimeFigureOut">
              <a:rPr lang="es-CO" smtClean="0"/>
              <a:t>25/09/2023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27879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D986248-06F7-A441-A47A-264EBD310E11}" type="datetimeFigureOut">
              <a:rPr lang="es-CO" smtClean="0"/>
              <a:t>25/09/2023</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500376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D986248-06F7-A441-A47A-264EBD310E11}" type="datetimeFigureOut">
              <a:rPr lang="es-CO" smtClean="0"/>
              <a:t>25/09/2023</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64295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986248-06F7-A441-A47A-264EBD310E11}" type="datetimeFigureOut">
              <a:rPr lang="es-CO" smtClean="0"/>
              <a:t>25/09/2023</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561900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D986248-06F7-A441-A47A-264EBD310E11}" type="datetimeFigureOut">
              <a:rPr lang="es-CO" smtClean="0"/>
              <a:t>25/09/2023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883275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D986248-06F7-A441-A47A-264EBD310E11}" type="datetimeFigureOut">
              <a:rPr lang="es-CO" smtClean="0"/>
              <a:t>25/09/2023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435110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D986248-06F7-A441-A47A-264EBD310E11}" type="datetimeFigureOut">
              <a:rPr lang="es-CO" smtClean="0"/>
              <a:t>25/09/2023</a:t>
            </a:fld>
            <a:endParaRPr lang="es-CO"/>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281332656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02" r:id="rId19"/>
    <p:sldLayoutId id="2147483689" r:id="rId20"/>
    <p:sldLayoutId id="2147483690" r:id="rId21"/>
    <p:sldLayoutId id="2147483707" r:id="rId22"/>
    <p:sldLayoutId id="2147483662" r:id="rId23"/>
    <p:sldLayoutId id="2147483663" r:id="rId24"/>
    <p:sldLayoutId id="2147483675" r:id="rId25"/>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3.xml"/><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4.xml"/><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5.xml"/><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7.xml"/><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8.xml"/><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9.xml"/><Relationship Id="rId1" Type="http://schemas.openxmlformats.org/officeDocument/2006/relationships/slideLayout" Target="../slideLayouts/slideLayout17.xml"/></Relationships>
</file>

<file path=ppt/slides/_rels/slide10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0.xml"/><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1.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2.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3.xml"/><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4.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5.xml"/><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6.xml"/><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7.xml"/><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8.xml"/><Relationship Id="rId1" Type="http://schemas.openxmlformats.org/officeDocument/2006/relationships/slideLayout" Target="../slideLayouts/slideLayout1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9.xml"/><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0.xml"/><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1.xml"/><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2.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12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3.xml"/><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4.xml"/><Relationship Id="rId1" Type="http://schemas.openxmlformats.org/officeDocument/2006/relationships/slideLayout" Target="../slideLayouts/slideLayout17.xml"/></Relationships>
</file>

<file path=ppt/slides/_rels/slide12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5.xml"/><Relationship Id="rId1" Type="http://schemas.openxmlformats.org/officeDocument/2006/relationships/slideLayout" Target="../slideLayouts/slideLayout17.xml"/></Relationships>
</file>

<file path=ppt/slides/_rels/slide12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16.xml"/><Relationship Id="rId1" Type="http://schemas.openxmlformats.org/officeDocument/2006/relationships/slideLayout" Target="../slideLayouts/slideLayout17.xml"/></Relationships>
</file>

<file path=ppt/slides/_rels/slide12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7.xml"/><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8.xml"/><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9.xml"/><Relationship Id="rId1" Type="http://schemas.openxmlformats.org/officeDocument/2006/relationships/slideLayout" Target="../slideLayouts/slideLayout17.xml"/></Relationships>
</file>

<file path=ppt/slides/_rels/slide12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20.xml"/><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21.xml"/><Relationship Id="rId1" Type="http://schemas.openxmlformats.org/officeDocument/2006/relationships/slideLayout" Target="../slideLayouts/slideLayout17.xml"/></Relationships>
</file>

<file path=ppt/slides/_rels/slide12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2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13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23.xml"/><Relationship Id="rId1" Type="http://schemas.openxmlformats.org/officeDocument/2006/relationships/slideLayout" Target="../slideLayouts/slideLayout17.xml"/></Relationships>
</file>

<file path=ppt/slides/_rels/slide13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4.xml"/><Relationship Id="rId1" Type="http://schemas.openxmlformats.org/officeDocument/2006/relationships/slideLayout" Target="../slideLayouts/slideLayout17.xml"/></Relationships>
</file>

<file path=ppt/slides/_rels/slide1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5.xml"/><Relationship Id="rId1" Type="http://schemas.openxmlformats.org/officeDocument/2006/relationships/slideLayout" Target="../slideLayouts/slideLayout17.xml"/></Relationships>
</file>

<file path=ppt/slides/_rels/slide13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26.xml"/><Relationship Id="rId1" Type="http://schemas.openxmlformats.org/officeDocument/2006/relationships/slideLayout" Target="../slideLayouts/slideLayout17.xml"/></Relationships>
</file>

<file path=ppt/slides/_rels/slide1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27.xml"/><Relationship Id="rId1" Type="http://schemas.openxmlformats.org/officeDocument/2006/relationships/slideLayout" Target="../slideLayouts/slideLayout17.xml"/></Relationships>
</file>

<file path=ppt/slides/_rels/slide1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28.xml"/><Relationship Id="rId1" Type="http://schemas.openxmlformats.org/officeDocument/2006/relationships/slideLayout" Target="../slideLayouts/slideLayout17.xml"/></Relationships>
</file>

<file path=ppt/slides/_rels/slide13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29.xml"/><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0.xml"/><Relationship Id="rId1" Type="http://schemas.openxmlformats.org/officeDocument/2006/relationships/slideLayout" Target="../slideLayouts/slideLayout17.xml"/></Relationships>
</file>

<file path=ppt/slides/_rels/slide13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1.xml"/><Relationship Id="rId1" Type="http://schemas.openxmlformats.org/officeDocument/2006/relationships/slideLayout" Target="../slideLayouts/slideLayout17.xml"/></Relationships>
</file>

<file path=ppt/slides/_rels/slide13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3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14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33.xml"/><Relationship Id="rId1" Type="http://schemas.openxmlformats.org/officeDocument/2006/relationships/slideLayout" Target="../slideLayouts/slideLayout17.xml"/></Relationships>
</file>

<file path=ppt/slides/_rels/slide14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34.xml"/><Relationship Id="rId1" Type="http://schemas.openxmlformats.org/officeDocument/2006/relationships/slideLayout" Target="../slideLayouts/slideLayout17.xml"/></Relationships>
</file>

<file path=ppt/slides/_rels/slide14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35.xml"/><Relationship Id="rId1" Type="http://schemas.openxmlformats.org/officeDocument/2006/relationships/slideLayout" Target="../slideLayouts/slideLayout17.xml"/></Relationships>
</file>

<file path=ppt/slides/_rels/slide14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36.xml"/><Relationship Id="rId1" Type="http://schemas.openxmlformats.org/officeDocument/2006/relationships/slideLayout" Target="../slideLayouts/slideLayout17.xml"/></Relationships>
</file>

<file path=ppt/slides/_rels/slide14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37.xml"/><Relationship Id="rId1" Type="http://schemas.openxmlformats.org/officeDocument/2006/relationships/slideLayout" Target="../slideLayouts/slideLayout17.xml"/></Relationships>
</file>

<file path=ppt/slides/_rels/slide14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38.xml"/><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39.xml"/><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40.xml"/><Relationship Id="rId1" Type="http://schemas.openxmlformats.org/officeDocument/2006/relationships/slideLayout" Target="../slideLayouts/slideLayout17.xml"/></Relationships>
</file>

<file path=ppt/slides/_rels/slide14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41.xml"/><Relationship Id="rId1" Type="http://schemas.openxmlformats.org/officeDocument/2006/relationships/slideLayout" Target="../slideLayouts/slideLayout17.xml"/></Relationships>
</file>

<file path=ppt/slides/_rels/slide14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42.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5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43.xml"/><Relationship Id="rId1" Type="http://schemas.openxmlformats.org/officeDocument/2006/relationships/slideLayout" Target="../slideLayouts/slideLayout17.xml"/></Relationships>
</file>

<file path=ppt/slides/_rels/slide15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44.xml"/><Relationship Id="rId1" Type="http://schemas.openxmlformats.org/officeDocument/2006/relationships/slideLayout" Target="../slideLayouts/slideLayout17.xml"/></Relationships>
</file>

<file path=ppt/slides/_rels/slide15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45.xml"/><Relationship Id="rId1" Type="http://schemas.openxmlformats.org/officeDocument/2006/relationships/slideLayout" Target="../slideLayouts/slideLayout17.xml"/></Relationships>
</file>

<file path=ppt/slides/_rels/slide15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46.xml"/><Relationship Id="rId1" Type="http://schemas.openxmlformats.org/officeDocument/2006/relationships/slideLayout" Target="../slideLayouts/slideLayout17.xml"/></Relationships>
</file>

<file path=ppt/slides/_rels/slide15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47.xml"/><Relationship Id="rId1" Type="http://schemas.openxmlformats.org/officeDocument/2006/relationships/slideLayout" Target="../slideLayouts/slideLayout17.xml"/></Relationships>
</file>

<file path=ppt/slides/_rels/slide15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48.xml"/><Relationship Id="rId1" Type="http://schemas.openxmlformats.org/officeDocument/2006/relationships/slideLayout" Target="../slideLayouts/slideLayout17.xml"/></Relationships>
</file>

<file path=ppt/slides/_rels/slide15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49.xml"/><Relationship Id="rId1" Type="http://schemas.openxmlformats.org/officeDocument/2006/relationships/slideLayout" Target="../slideLayouts/slideLayout17.xml"/></Relationships>
</file>

<file path=ppt/slides/_rels/slide15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50.xml"/><Relationship Id="rId1" Type="http://schemas.openxmlformats.org/officeDocument/2006/relationships/slideLayout" Target="../slideLayouts/slideLayout17.xml"/></Relationships>
</file>

<file path=ppt/slides/_rels/slide15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51.xml"/><Relationship Id="rId1" Type="http://schemas.openxmlformats.org/officeDocument/2006/relationships/slideLayout" Target="../slideLayouts/slideLayout17.xml"/></Relationships>
</file>

<file path=ppt/slides/_rels/slide15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52.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16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53.xml"/><Relationship Id="rId1" Type="http://schemas.openxmlformats.org/officeDocument/2006/relationships/slideLayout" Target="../slideLayouts/slideLayout17.xml"/></Relationships>
</file>

<file path=ppt/slides/_rels/slide16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54.xml"/><Relationship Id="rId1" Type="http://schemas.openxmlformats.org/officeDocument/2006/relationships/slideLayout" Target="../slideLayouts/slideLayout17.xml"/></Relationships>
</file>

<file path=ppt/slides/_rels/slide16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55.xml"/><Relationship Id="rId1" Type="http://schemas.openxmlformats.org/officeDocument/2006/relationships/slideLayout" Target="../slideLayouts/slideLayout17.xml"/></Relationships>
</file>

<file path=ppt/slides/_rels/slide16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56.xml"/><Relationship Id="rId1" Type="http://schemas.openxmlformats.org/officeDocument/2006/relationships/slideLayout" Target="../slideLayouts/slideLayout17.xml"/></Relationships>
</file>

<file path=ppt/slides/_rels/slide16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57.xml"/><Relationship Id="rId1" Type="http://schemas.openxmlformats.org/officeDocument/2006/relationships/slideLayout" Target="../slideLayouts/slideLayout17.xml"/></Relationships>
</file>

<file path=ppt/slides/_rels/slide16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58.xml"/><Relationship Id="rId1" Type="http://schemas.openxmlformats.org/officeDocument/2006/relationships/slideLayout" Target="../slideLayouts/slideLayout17.xml"/></Relationships>
</file>

<file path=ppt/slides/_rels/slide16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59.xml"/><Relationship Id="rId1" Type="http://schemas.openxmlformats.org/officeDocument/2006/relationships/slideLayout" Target="../slideLayouts/slideLayout17.xml"/></Relationships>
</file>

<file path=ppt/slides/_rels/slide16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60.xml"/><Relationship Id="rId1" Type="http://schemas.openxmlformats.org/officeDocument/2006/relationships/slideLayout" Target="../slideLayouts/slideLayout17.xml"/></Relationships>
</file>

<file path=ppt/slides/_rels/slide16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61.xml"/><Relationship Id="rId1" Type="http://schemas.openxmlformats.org/officeDocument/2006/relationships/slideLayout" Target="../slideLayouts/slideLayout17.xml"/></Relationships>
</file>

<file path=ppt/slides/_rels/slide16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62.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7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63.xml"/><Relationship Id="rId1" Type="http://schemas.openxmlformats.org/officeDocument/2006/relationships/slideLayout" Target="../slideLayouts/slideLayout17.xml"/></Relationships>
</file>

<file path=ppt/slides/_rels/slide17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64.xml"/><Relationship Id="rId1" Type="http://schemas.openxmlformats.org/officeDocument/2006/relationships/slideLayout" Target="../slideLayouts/slideLayout17.xml"/></Relationships>
</file>

<file path=ppt/slides/_rels/slide17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65.xml"/><Relationship Id="rId1" Type="http://schemas.openxmlformats.org/officeDocument/2006/relationships/slideLayout" Target="../slideLayouts/slideLayout17.xml"/></Relationships>
</file>

<file path=ppt/slides/_rels/slide17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66.xml"/><Relationship Id="rId1" Type="http://schemas.openxmlformats.org/officeDocument/2006/relationships/slideLayout" Target="../slideLayouts/slideLayout17.xml"/></Relationships>
</file>

<file path=ppt/slides/_rels/slide17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67.xml"/><Relationship Id="rId1" Type="http://schemas.openxmlformats.org/officeDocument/2006/relationships/slideLayout" Target="../slideLayouts/slideLayout17.xml"/></Relationships>
</file>

<file path=ppt/slides/_rels/slide17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68.xml"/><Relationship Id="rId1" Type="http://schemas.openxmlformats.org/officeDocument/2006/relationships/slideLayout" Target="../slideLayouts/slideLayout17.xml"/></Relationships>
</file>

<file path=ppt/slides/_rels/slide17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69.xml"/><Relationship Id="rId1" Type="http://schemas.openxmlformats.org/officeDocument/2006/relationships/slideLayout" Target="../slideLayouts/slideLayout17.xml"/></Relationships>
</file>

<file path=ppt/slides/_rels/slide17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70.xml"/><Relationship Id="rId1" Type="http://schemas.openxmlformats.org/officeDocument/2006/relationships/slideLayout" Target="../slideLayouts/slideLayout17.xml"/></Relationships>
</file>

<file path=ppt/slides/_rels/slide17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71.xml"/><Relationship Id="rId1" Type="http://schemas.openxmlformats.org/officeDocument/2006/relationships/slideLayout" Target="../slideLayouts/slideLayout17.xml"/></Relationships>
</file>

<file path=ppt/slides/_rels/slide17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72.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8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73.xml"/><Relationship Id="rId1" Type="http://schemas.openxmlformats.org/officeDocument/2006/relationships/slideLayout" Target="../slideLayouts/slideLayout17.xml"/></Relationships>
</file>

<file path=ppt/slides/_rels/slide18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74.xml"/><Relationship Id="rId1" Type="http://schemas.openxmlformats.org/officeDocument/2006/relationships/slideLayout" Target="../slideLayouts/slideLayout17.xml"/></Relationships>
</file>

<file path=ppt/slides/_rels/slide18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75.xml"/><Relationship Id="rId1" Type="http://schemas.openxmlformats.org/officeDocument/2006/relationships/slideLayout" Target="../slideLayouts/slideLayout1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7.xml"/></Relationships>
</file>

<file path=ppt/slides/_rels/slide1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4.xml"/><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5.xml"/><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6.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7.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8.xml"/><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9.xml"/><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0.xml"/><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1.xml"/><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2.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3.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4.xml"/><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5.xml"/><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6.xml"/><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7.xml"/><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8.xml"/><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3" Type="http://schemas.openxmlformats.org/officeDocument/2006/relationships/hyperlink" Target="https://api-m.sandbox.paypal.com/" TargetMode="External"/><Relationship Id="rId2" Type="http://schemas.openxmlformats.org/officeDocument/2006/relationships/notesSlide" Target="../notesSlides/notesSlide89.xml"/><Relationship Id="rId1" Type="http://schemas.openxmlformats.org/officeDocument/2006/relationships/slideLayout" Target="../slideLayouts/slideLayout17.xml"/><Relationship Id="rId4" Type="http://schemas.openxmlformats.org/officeDocument/2006/relationships/image" Target="../media/image102.png"/></Relationships>
</file>

<file path=ppt/slides/_rels/slide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0.xml"/><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1.xml"/><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2.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707886"/>
          </a:xfrm>
          <a:prstGeom prst="rect">
            <a:avLst/>
          </a:prstGeom>
          <a:noFill/>
        </p:spPr>
        <p:txBody>
          <a:bodyPr wrap="square" rtlCol="0">
            <a:spAutoFit/>
          </a:bodyPr>
          <a:lstStyle/>
          <a:p>
            <a:r>
              <a:rPr lang="es-ES" sz="4000" b="1" dirty="0">
                <a:solidFill>
                  <a:schemeClr val="tx1">
                    <a:lumMod val="75000"/>
                    <a:lumOff val="25000"/>
                  </a:schemeClr>
                </a:solidFill>
                <a:latin typeface="Work Sans" pitchFamily="2" charset="77"/>
              </a:rPr>
              <a:t>Pagos </a:t>
            </a:r>
            <a:r>
              <a:rPr lang="es-ES" sz="4000" b="1" dirty="0" err="1">
                <a:solidFill>
                  <a:schemeClr val="tx1">
                    <a:lumMod val="75000"/>
                    <a:lumOff val="25000"/>
                  </a:schemeClr>
                </a:solidFill>
                <a:latin typeface="Work Sans" pitchFamily="2" charset="77"/>
              </a:rPr>
              <a:t>Paypal</a:t>
            </a:r>
            <a:endParaRPr lang="es-ES" sz="4000" b="1" dirty="0">
              <a:solidFill>
                <a:schemeClr val="tx1">
                  <a:lumMod val="75000"/>
                  <a:lumOff val="25000"/>
                </a:schemeClr>
              </a:solidFill>
              <a:latin typeface="Work Sans" pitchFamily="2" charset="77"/>
            </a:endParaRPr>
          </a:p>
        </p:txBody>
      </p:sp>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175432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5400" b="1" dirty="0">
                <a:solidFill>
                  <a:schemeClr val="accent1"/>
                </a:solidFill>
                <a:latin typeface="Work Sans Light" pitchFamily="2" charset="77"/>
              </a:rPr>
              <a:t>P</a:t>
            </a:r>
            <a:r>
              <a:rPr lang="es-CO" sz="5400" b="1" dirty="0" err="1">
                <a:solidFill>
                  <a:schemeClr val="accent1"/>
                </a:solidFill>
                <a:latin typeface="Work Sans Light" pitchFamily="2" charset="77"/>
              </a:rPr>
              <a:t>roceso</a:t>
            </a:r>
            <a:r>
              <a:rPr lang="es-CO" sz="5400" b="1" dirty="0">
                <a:solidFill>
                  <a:schemeClr val="accent1"/>
                </a:solidFill>
                <a:latin typeface="Work Sans Light" pitchFamily="2" charset="77"/>
              </a:rPr>
              <a:t> instalación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rPr>
              <a:t>VS </a:t>
            </a:r>
            <a:r>
              <a:rPr kumimoji="0" lang="es-CO" sz="5400" b="1" i="0" u="none" strike="noStrike" kern="1200" cap="none" spc="0" normalizeH="0" baseline="0" noProof="0" dirty="0" err="1">
                <a:ln>
                  <a:noFill/>
                </a:ln>
                <a:solidFill>
                  <a:schemeClr val="accent1"/>
                </a:solidFill>
                <a:effectLst/>
                <a:uLnTx/>
                <a:uFillTx/>
                <a:latin typeface="Work Sans Light" pitchFamily="2" charset="77"/>
                <a:ea typeface="+mn-ea"/>
                <a:cs typeface="+mn-cs"/>
              </a:rPr>
              <a:t>Code</a:t>
            </a:r>
            <a:endPar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541599" y="2063460"/>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2433126"/>
            <a:ext cx="6008914" cy="2048318"/>
          </a:xfrm>
          <a:prstGeom prst="rect">
            <a:avLst/>
          </a:prstGeom>
          <a:noFill/>
        </p:spPr>
        <p:txBody>
          <a:bodyPr wrap="square" rtlCol="0">
            <a:spAutoFit/>
          </a:bodyPr>
          <a:lstStyle/>
          <a:p>
            <a:pPr algn="just">
              <a:lnSpc>
                <a:spcPct val="107000"/>
              </a:lnSpc>
              <a:spcAft>
                <a:spcPts val="800"/>
              </a:spcAft>
            </a:pPr>
            <a:r>
              <a:rPr lang="es-CO" sz="2400" b="1" dirty="0">
                <a:effectLst/>
                <a:latin typeface="Arial" panose="020B0604020202020204" pitchFamily="34" charset="0"/>
                <a:ea typeface="Calibri" panose="020F0502020204030204" pitchFamily="34" charset="0"/>
                <a:cs typeface="Times New Roman" panose="02020603050405020304" pitchFamily="18" charset="0"/>
              </a:rPr>
              <a:t>Paso 6: </a:t>
            </a:r>
            <a:r>
              <a:rPr lang="es-CO" sz="24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Elige si deseas cambiar el nombre de la carpeta de accesos directos en el menú Inicio o si no deseas instalar accesos directos en absoluto. Haz clic en Next.</a:t>
            </a:r>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DCDC6259-1A06-D896-3F02-35FFDECC6887}"/>
              </a:ext>
            </a:extLst>
          </p:cNvPr>
          <p:cNvPicPr>
            <a:picLocks noChangeAspect="1"/>
          </p:cNvPicPr>
          <p:nvPr/>
        </p:nvPicPr>
        <p:blipFill>
          <a:blip r:embed="rId3"/>
          <a:stretch>
            <a:fillRect/>
          </a:stretch>
        </p:blipFill>
        <p:spPr>
          <a:xfrm>
            <a:off x="6515101" y="2393159"/>
            <a:ext cx="5399314" cy="4176569"/>
          </a:xfrm>
          <a:prstGeom prst="rect">
            <a:avLst/>
          </a:prstGeom>
        </p:spPr>
      </p:pic>
    </p:spTree>
    <p:extLst>
      <p:ext uri="{BB962C8B-B14F-4D97-AF65-F5344CB8AC3E}">
        <p14:creationId xmlns:p14="http://schemas.microsoft.com/office/powerpoint/2010/main" val="31560825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886700"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73: </a:t>
            </a:r>
            <a:r>
              <a:rPr lang="es-CO" sz="1800" dirty="0">
                <a:effectLst/>
                <a:latin typeface="Arial" panose="020B0604020202020204" pitchFamily="34" charset="0"/>
                <a:ea typeface="Calibri" panose="020F0502020204030204" pitchFamily="34" charset="0"/>
                <a:cs typeface="Times New Roman" panose="02020603050405020304" pitchFamily="18" charset="0"/>
              </a:rPr>
              <a:t>Como no queremos estar mostrando esos datos todo el rato vamos a borrar todo desde la línea (22 hasta la línea 25)</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 Chat o mensaje de texto&#10;&#10;Descripción generada automáticamente">
            <a:extLst>
              <a:ext uri="{FF2B5EF4-FFF2-40B4-BE49-F238E27FC236}">
                <a16:creationId xmlns:a16="http://schemas.microsoft.com/office/drawing/2014/main" id="{0E4E2C34-B028-D1E7-24FB-458AFD61A83F}"/>
              </a:ext>
            </a:extLst>
          </p:cNvPr>
          <p:cNvPicPr>
            <a:picLocks noChangeAspect="1"/>
          </p:cNvPicPr>
          <p:nvPr/>
        </p:nvPicPr>
        <p:blipFill>
          <a:blip r:embed="rId3"/>
          <a:stretch>
            <a:fillRect/>
          </a:stretch>
        </p:blipFill>
        <p:spPr>
          <a:xfrm>
            <a:off x="391886" y="2632028"/>
            <a:ext cx="11683393" cy="2978353"/>
          </a:xfrm>
          <a:prstGeom prst="rect">
            <a:avLst/>
          </a:prstGeom>
        </p:spPr>
      </p:pic>
    </p:spTree>
    <p:extLst>
      <p:ext uri="{BB962C8B-B14F-4D97-AF65-F5344CB8AC3E}">
        <p14:creationId xmlns:p14="http://schemas.microsoft.com/office/powerpoint/2010/main" val="1157143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886700"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74: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iremos a nuestro archivo “payment.controller.js” y vamos a modificar la función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createOrder</a:t>
            </a:r>
            <a:r>
              <a:rPr lang="es-CO" sz="1800" dirty="0">
                <a:effectLst/>
                <a:latin typeface="Arial" panose="020B0604020202020204" pitchFamily="34" charset="0"/>
                <a:ea typeface="Calibri" panose="020F0502020204030204" pitchFamily="34" charset="0"/>
                <a:cs typeface="Times New Roman" panose="02020603050405020304" pitchFamily="18" charset="0"/>
              </a:rPr>
              <a:t>” borrando lo señalado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390E0919-F732-2519-4680-19A7A8A46DDF}"/>
              </a:ext>
            </a:extLst>
          </p:cNvPr>
          <p:cNvPicPr>
            <a:picLocks noChangeAspect="1"/>
          </p:cNvPicPr>
          <p:nvPr/>
        </p:nvPicPr>
        <p:blipFill>
          <a:blip r:embed="rId3"/>
          <a:stretch>
            <a:fillRect/>
          </a:stretch>
        </p:blipFill>
        <p:spPr>
          <a:xfrm>
            <a:off x="391886" y="2916649"/>
            <a:ext cx="10981430" cy="1303408"/>
          </a:xfrm>
          <a:prstGeom prst="rect">
            <a:avLst/>
          </a:prstGeom>
        </p:spPr>
      </p:pic>
    </p:spTree>
    <p:extLst>
      <p:ext uri="{BB962C8B-B14F-4D97-AF65-F5344CB8AC3E}">
        <p14:creationId xmlns:p14="http://schemas.microsoft.com/office/powerpoint/2010/main" val="24760954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886700"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75:</a:t>
            </a:r>
            <a:r>
              <a:rPr lang="es-CO" sz="1800" dirty="0">
                <a:effectLst/>
                <a:latin typeface="Arial" panose="020B0604020202020204" pitchFamily="34" charset="0"/>
                <a:ea typeface="Calibri" panose="020F0502020204030204" pitchFamily="34" charset="0"/>
                <a:cs typeface="Times New Roman" panose="02020603050405020304" pitchFamily="18" charset="0"/>
              </a:rPr>
              <a:t> Ahora vamos a abrir la función (línea 2) y vamos a crear un objeto llamado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order</a:t>
            </a:r>
            <a:r>
              <a:rPr lang="es-CO" sz="1800" dirty="0">
                <a:effectLst/>
                <a:latin typeface="Arial" panose="020B0604020202020204" pitchFamily="34" charset="0"/>
                <a:ea typeface="Calibri" panose="020F0502020204030204" pitchFamily="34" charset="0"/>
                <a:cs typeface="Times New Roman" panose="02020603050405020304" pitchFamily="18" charset="0"/>
              </a:rPr>
              <a:t>” (línea 5)</a:t>
            </a:r>
            <a:r>
              <a:rPr lang="es-CO" sz="1800" b="1" dirty="0">
                <a:effectLst/>
                <a:latin typeface="Arial" panose="020B0604020202020204" pitchFamily="34" charset="0"/>
                <a:ea typeface="Calibri" panose="020F0502020204030204" pitchFamily="34" charset="0"/>
                <a:cs typeface="Times New Roman" panose="02020603050405020304" pitchFamily="18" charset="0"/>
              </a:rPr>
              <a:t> </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E27451D4-BE49-0B97-5DEE-9116C0A92392}"/>
              </a:ext>
            </a:extLst>
          </p:cNvPr>
          <p:cNvPicPr>
            <a:picLocks noChangeAspect="1"/>
          </p:cNvPicPr>
          <p:nvPr/>
        </p:nvPicPr>
        <p:blipFill rotWithShape="1">
          <a:blip r:embed="rId3"/>
          <a:srcRect r="29562"/>
          <a:stretch/>
        </p:blipFill>
        <p:spPr bwMode="auto">
          <a:xfrm>
            <a:off x="391886" y="3130614"/>
            <a:ext cx="11202939" cy="247976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473905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788531"/>
            <a:ext cx="9127671" cy="1262846"/>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76: </a:t>
            </a:r>
            <a:r>
              <a:rPr lang="es-CO" sz="1800" dirty="0">
                <a:effectLst/>
                <a:latin typeface="Arial" panose="020B0604020202020204" pitchFamily="34" charset="0"/>
                <a:ea typeface="Calibri" panose="020F0502020204030204" pitchFamily="34" charset="0"/>
                <a:cs typeface="Times New Roman" panose="02020603050405020304" pitchFamily="18" charset="0"/>
              </a:rPr>
              <a:t>Dentro del objeto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order</a:t>
            </a:r>
            <a:r>
              <a:rPr lang="es-CO" sz="1800" dirty="0">
                <a:effectLst/>
                <a:latin typeface="Arial" panose="020B0604020202020204" pitchFamily="34" charset="0"/>
                <a:ea typeface="Calibri" panose="020F0502020204030204" pitchFamily="34" charset="0"/>
                <a:cs typeface="Times New Roman" panose="02020603050405020304" pitchFamily="18" charset="0"/>
              </a:rPr>
              <a:t>” vamos a hacer un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intent</a:t>
            </a:r>
            <a:r>
              <a:rPr lang="es-CO" sz="1800" dirty="0">
                <a:effectLst/>
                <a:latin typeface="Arial" panose="020B0604020202020204" pitchFamily="34" charset="0"/>
                <a:ea typeface="Calibri" panose="020F0502020204030204" pitchFamily="34" charset="0"/>
                <a:cs typeface="Times New Roman" panose="02020603050405020304" pitchFamily="18" charset="0"/>
              </a:rPr>
              <a:t> “CAPTURE” (línea 6) y vamos a hacer representar la orden de compra (línea 7) dentro colocamos un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amount</a:t>
            </a:r>
            <a:r>
              <a:rPr lang="es-CO" sz="1800" dirty="0">
                <a:effectLst/>
                <a:latin typeface="Arial" panose="020B0604020202020204" pitchFamily="34" charset="0"/>
                <a:ea typeface="Calibri" panose="020F0502020204030204" pitchFamily="34" charset="0"/>
                <a:cs typeface="Times New Roman" panose="02020603050405020304" pitchFamily="18" charset="0"/>
              </a:rPr>
              <a:t>” (línea 9) y dentro vamos a poner que el pago será en dólares (línea 10) y la cantidad del monto (línea 11)</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7BF501FD-D506-DA34-DE6C-5FC844B68980}"/>
              </a:ext>
            </a:extLst>
          </p:cNvPr>
          <p:cNvPicPr>
            <a:picLocks noChangeAspect="1"/>
          </p:cNvPicPr>
          <p:nvPr/>
        </p:nvPicPr>
        <p:blipFill>
          <a:blip r:embed="rId3"/>
          <a:stretch>
            <a:fillRect/>
          </a:stretch>
        </p:blipFill>
        <p:spPr>
          <a:xfrm>
            <a:off x="391886" y="3429000"/>
            <a:ext cx="10482943" cy="2916673"/>
          </a:xfrm>
          <a:prstGeom prst="rect">
            <a:avLst/>
          </a:prstGeom>
        </p:spPr>
      </p:pic>
    </p:spTree>
    <p:extLst>
      <p:ext uri="{BB962C8B-B14F-4D97-AF65-F5344CB8AC3E}">
        <p14:creationId xmlns:p14="http://schemas.microsoft.com/office/powerpoint/2010/main" val="3786119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886700"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77: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importar la constante “HOST” de nuestro “config.js” (línea 2)</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ABDB583D-EC8B-36A4-4F1C-C054EFAD0A70}"/>
              </a:ext>
            </a:extLst>
          </p:cNvPr>
          <p:cNvPicPr>
            <a:picLocks noChangeAspect="1"/>
          </p:cNvPicPr>
          <p:nvPr/>
        </p:nvPicPr>
        <p:blipFill>
          <a:blip r:embed="rId3"/>
          <a:stretch>
            <a:fillRect/>
          </a:stretch>
        </p:blipFill>
        <p:spPr>
          <a:xfrm>
            <a:off x="391886" y="2714058"/>
            <a:ext cx="11301231" cy="1335428"/>
          </a:xfrm>
          <a:prstGeom prst="rect">
            <a:avLst/>
          </a:prstGeom>
        </p:spPr>
      </p:pic>
    </p:spTree>
    <p:extLst>
      <p:ext uri="{BB962C8B-B14F-4D97-AF65-F5344CB8AC3E}">
        <p14:creationId xmlns:p14="http://schemas.microsoft.com/office/powerpoint/2010/main" val="5965278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10923814" cy="1559209"/>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78: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dentro de nuestro objeto vamos a colocar el cómo se verá nuestra página colocando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application_context</a:t>
            </a:r>
            <a:r>
              <a:rPr lang="es-CO" sz="1800" dirty="0">
                <a:effectLst/>
                <a:latin typeface="Arial" panose="020B0604020202020204" pitchFamily="34" charset="0"/>
                <a:ea typeface="Calibri" panose="020F0502020204030204" pitchFamily="34" charset="0"/>
                <a:cs typeface="Times New Roman" panose="02020603050405020304" pitchFamily="18" charset="0"/>
              </a:rPr>
              <a:t>” (línea 18) y colocaremos el nombre de nuestra tienda (línea 19), vamos a colocar la página de destino preferida que en este caso no hay (línea 20) y la acción de pagar (línea 21), también colocaremos la ruta de captura de orden en caso de que se le dé a pagar (línea 22) y la ruta en caso de que se cancele el pago (línea 23)</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B4F89FCF-80C3-DA27-D845-CE6F2DA3C32E}"/>
              </a:ext>
            </a:extLst>
          </p:cNvPr>
          <p:cNvPicPr>
            <a:picLocks noChangeAspect="1"/>
          </p:cNvPicPr>
          <p:nvPr/>
        </p:nvPicPr>
        <p:blipFill>
          <a:blip r:embed="rId3"/>
          <a:stretch>
            <a:fillRect/>
          </a:stretch>
        </p:blipFill>
        <p:spPr>
          <a:xfrm>
            <a:off x="391886" y="3318225"/>
            <a:ext cx="11041786" cy="2929734"/>
          </a:xfrm>
          <a:prstGeom prst="rect">
            <a:avLst/>
          </a:prstGeom>
        </p:spPr>
      </p:pic>
    </p:spTree>
    <p:extLst>
      <p:ext uri="{BB962C8B-B14F-4D97-AF65-F5344CB8AC3E}">
        <p14:creationId xmlns:p14="http://schemas.microsoft.com/office/powerpoint/2010/main" val="12545002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886700" cy="373757"/>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79: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en la terminal vamos a instalar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axios</a:t>
            </a:r>
            <a:r>
              <a:rPr lang="es-CO" sz="1800" dirty="0">
                <a:effectLst/>
                <a:latin typeface="Arial" panose="020B0604020202020204" pitchFamily="34" charset="0"/>
                <a:ea typeface="Calibri" panose="020F0502020204030204" pitchFamily="34" charset="0"/>
                <a:cs typeface="Times New Roman" panose="02020603050405020304" pitchFamily="18" charset="0"/>
              </a:rPr>
              <a:t> con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npm</a:t>
            </a:r>
            <a:r>
              <a:rPr lang="es-CO" sz="1800" dirty="0">
                <a:effectLst/>
                <a:latin typeface="Arial" panose="020B0604020202020204" pitchFamily="34" charset="0"/>
                <a:ea typeface="Calibri" panose="020F0502020204030204" pitchFamily="34" charset="0"/>
                <a:cs typeface="Times New Roman" panose="02020603050405020304" pitchFamily="18" charset="0"/>
              </a:rPr>
              <a:t> i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axios</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con confianza media">
            <a:extLst>
              <a:ext uri="{FF2B5EF4-FFF2-40B4-BE49-F238E27FC236}">
                <a16:creationId xmlns:a16="http://schemas.microsoft.com/office/drawing/2014/main" id="{01EFDD8B-2785-0CC1-6CD5-6494736923F0}"/>
              </a:ext>
            </a:extLst>
          </p:cNvPr>
          <p:cNvPicPr>
            <a:picLocks noChangeAspect="1"/>
          </p:cNvPicPr>
          <p:nvPr/>
        </p:nvPicPr>
        <p:blipFill>
          <a:blip r:embed="rId3"/>
          <a:stretch>
            <a:fillRect/>
          </a:stretch>
        </p:blipFill>
        <p:spPr>
          <a:xfrm>
            <a:off x="391886" y="2520157"/>
            <a:ext cx="7635463" cy="2175556"/>
          </a:xfrm>
          <a:prstGeom prst="rect">
            <a:avLst/>
          </a:prstGeom>
        </p:spPr>
      </p:pic>
    </p:spTree>
    <p:extLst>
      <p:ext uri="{BB962C8B-B14F-4D97-AF65-F5344CB8AC3E}">
        <p14:creationId xmlns:p14="http://schemas.microsoft.com/office/powerpoint/2010/main" val="21758359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886700" cy="373757"/>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80: </a:t>
            </a:r>
            <a:r>
              <a:rPr lang="es-CO" sz="1800" dirty="0">
                <a:effectLst/>
                <a:latin typeface="Arial" panose="020B0604020202020204" pitchFamily="34" charset="0"/>
                <a:ea typeface="Calibri" panose="020F0502020204030204" pitchFamily="34" charset="0"/>
                <a:cs typeface="Times New Roman" panose="02020603050405020304" pitchFamily="18" charset="0"/>
              </a:rPr>
              <a:t>Verificamos que se instaló correctamente.</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2E4CA840-FE04-BE59-373B-4FC309FCBC23}"/>
              </a:ext>
            </a:extLst>
          </p:cNvPr>
          <p:cNvPicPr>
            <a:picLocks noChangeAspect="1"/>
          </p:cNvPicPr>
          <p:nvPr/>
        </p:nvPicPr>
        <p:blipFill>
          <a:blip r:embed="rId3"/>
          <a:stretch>
            <a:fillRect/>
          </a:stretch>
        </p:blipFill>
        <p:spPr>
          <a:xfrm>
            <a:off x="391886" y="2390663"/>
            <a:ext cx="7145533" cy="3751017"/>
          </a:xfrm>
          <a:prstGeom prst="rect">
            <a:avLst/>
          </a:prstGeom>
        </p:spPr>
      </p:pic>
    </p:spTree>
    <p:extLst>
      <p:ext uri="{BB962C8B-B14F-4D97-AF65-F5344CB8AC3E}">
        <p14:creationId xmlns:p14="http://schemas.microsoft.com/office/powerpoint/2010/main" val="27670354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886700"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81: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arriba vamos a importar el resto de las constantes de “config.js” (línea 2) y además vamos a importar el módulo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axios</a:t>
            </a:r>
            <a:r>
              <a:rPr lang="es-CO" sz="1800" dirty="0">
                <a:effectLst/>
                <a:latin typeface="Arial" panose="020B0604020202020204" pitchFamily="34" charset="0"/>
                <a:ea typeface="Calibri" panose="020F0502020204030204" pitchFamily="34" charset="0"/>
                <a:cs typeface="Times New Roman" panose="02020603050405020304" pitchFamily="18" charset="0"/>
              </a:rPr>
              <a:t>” (línea 5) en nuestro archivo “payment.controller.js”</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Texto&#10;&#10;Descripción generada automáticamente">
            <a:extLst>
              <a:ext uri="{FF2B5EF4-FFF2-40B4-BE49-F238E27FC236}">
                <a16:creationId xmlns:a16="http://schemas.microsoft.com/office/drawing/2014/main" id="{E6AF0197-0E31-626B-C11F-D22FF391725D}"/>
              </a:ext>
            </a:extLst>
          </p:cNvPr>
          <p:cNvPicPr>
            <a:picLocks noChangeAspect="1"/>
          </p:cNvPicPr>
          <p:nvPr/>
        </p:nvPicPr>
        <p:blipFill>
          <a:blip r:embed="rId3"/>
          <a:stretch>
            <a:fillRect/>
          </a:stretch>
        </p:blipFill>
        <p:spPr>
          <a:xfrm>
            <a:off x="277868" y="3165233"/>
            <a:ext cx="11467332" cy="1470071"/>
          </a:xfrm>
          <a:prstGeom prst="rect">
            <a:avLst/>
          </a:prstGeom>
        </p:spPr>
      </p:pic>
    </p:spTree>
    <p:extLst>
      <p:ext uri="{BB962C8B-B14F-4D97-AF65-F5344CB8AC3E}">
        <p14:creationId xmlns:p14="http://schemas.microsoft.com/office/powerpoint/2010/main" val="30179108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886700"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82: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al fuera de nuestro objeto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order</a:t>
            </a:r>
            <a:r>
              <a:rPr lang="es-CO" sz="1800" dirty="0">
                <a:effectLst/>
                <a:latin typeface="Arial" panose="020B0604020202020204" pitchFamily="34" charset="0"/>
                <a:ea typeface="Calibri" panose="020F0502020204030204" pitchFamily="34" charset="0"/>
                <a:cs typeface="Times New Roman" panose="02020603050405020304" pitchFamily="18" charset="0"/>
              </a:rPr>
              <a:t>” vamos a utilizar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axios</a:t>
            </a:r>
            <a:r>
              <a:rPr lang="es-CO" sz="1800" dirty="0">
                <a:effectLst/>
                <a:latin typeface="Arial" panose="020B0604020202020204" pitchFamily="34" charset="0"/>
                <a:ea typeface="Calibri" panose="020F0502020204030204" pitchFamily="34" charset="0"/>
                <a:cs typeface="Times New Roman" panose="02020603050405020304" pitchFamily="18" charset="0"/>
              </a:rPr>
              <a:t> para realizar una solicitud post a la api (línea desde la 32 hasta la 35)</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Texto&#10;&#10;Descripción generada automáticamente">
            <a:extLst>
              <a:ext uri="{FF2B5EF4-FFF2-40B4-BE49-F238E27FC236}">
                <a16:creationId xmlns:a16="http://schemas.microsoft.com/office/drawing/2014/main" id="{0191528A-22EF-F9C1-5A20-88C0E5179875}"/>
              </a:ext>
            </a:extLst>
          </p:cNvPr>
          <p:cNvPicPr>
            <a:picLocks noChangeAspect="1"/>
          </p:cNvPicPr>
          <p:nvPr/>
        </p:nvPicPr>
        <p:blipFill>
          <a:blip r:embed="rId3"/>
          <a:stretch>
            <a:fillRect/>
          </a:stretch>
        </p:blipFill>
        <p:spPr>
          <a:xfrm>
            <a:off x="391886" y="2743099"/>
            <a:ext cx="11094588" cy="2024844"/>
          </a:xfrm>
          <a:prstGeom prst="rect">
            <a:avLst/>
          </a:prstGeom>
        </p:spPr>
      </p:pic>
    </p:spTree>
    <p:extLst>
      <p:ext uri="{BB962C8B-B14F-4D97-AF65-F5344CB8AC3E}">
        <p14:creationId xmlns:p14="http://schemas.microsoft.com/office/powerpoint/2010/main" val="779843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175432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5400" b="1" dirty="0">
                <a:solidFill>
                  <a:schemeClr val="accent1"/>
                </a:solidFill>
                <a:latin typeface="Work Sans Light" pitchFamily="2" charset="77"/>
              </a:rPr>
              <a:t>P</a:t>
            </a:r>
            <a:r>
              <a:rPr lang="es-CO" sz="5400" b="1" dirty="0" err="1">
                <a:solidFill>
                  <a:schemeClr val="accent1"/>
                </a:solidFill>
                <a:latin typeface="Work Sans Light" pitchFamily="2" charset="77"/>
              </a:rPr>
              <a:t>roceso</a:t>
            </a:r>
            <a:r>
              <a:rPr lang="es-CO" sz="5400" b="1" dirty="0">
                <a:solidFill>
                  <a:schemeClr val="accent1"/>
                </a:solidFill>
                <a:latin typeface="Work Sans Light" pitchFamily="2" charset="77"/>
              </a:rPr>
              <a:t> instalación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rPr>
              <a:t>VS </a:t>
            </a:r>
            <a:r>
              <a:rPr kumimoji="0" lang="es-CO" sz="5400" b="1" i="0" u="none" strike="noStrike" kern="1200" cap="none" spc="0" normalizeH="0" baseline="0" noProof="0" dirty="0" err="1">
                <a:ln>
                  <a:noFill/>
                </a:ln>
                <a:solidFill>
                  <a:schemeClr val="accent1"/>
                </a:solidFill>
                <a:effectLst/>
                <a:uLnTx/>
                <a:uFillTx/>
                <a:latin typeface="Work Sans Light" pitchFamily="2" charset="77"/>
                <a:ea typeface="+mn-ea"/>
                <a:cs typeface="+mn-cs"/>
              </a:rPr>
              <a:t>Code</a:t>
            </a:r>
            <a:endPar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541599" y="2063460"/>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2433126"/>
            <a:ext cx="6008914" cy="1653145"/>
          </a:xfrm>
          <a:prstGeom prst="rect">
            <a:avLst/>
          </a:prstGeom>
          <a:noFill/>
        </p:spPr>
        <p:txBody>
          <a:bodyPr wrap="square" rtlCol="0">
            <a:spAutoFit/>
          </a:bodyPr>
          <a:lstStyle/>
          <a:p>
            <a:pPr algn="just">
              <a:lnSpc>
                <a:spcPct val="107000"/>
              </a:lnSpc>
              <a:spcAft>
                <a:spcPts val="800"/>
              </a:spcAft>
            </a:pPr>
            <a:r>
              <a:rPr lang="es-CO" sz="2400" b="1" dirty="0">
                <a:effectLst/>
                <a:latin typeface="Arial" panose="020B0604020202020204" pitchFamily="34" charset="0"/>
                <a:ea typeface="Calibri" panose="020F0502020204030204" pitchFamily="34" charset="0"/>
                <a:cs typeface="Times New Roman" panose="02020603050405020304" pitchFamily="18" charset="0"/>
              </a:rPr>
              <a:t>Paso 7: </a:t>
            </a:r>
            <a:r>
              <a:rPr lang="es-CO" sz="24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Selecciona las tareas adicionales, por ej. crear un icono en el escritorio o añadir opciones al menú contextual de Windows Explorer. Haz clic en Next.</a:t>
            </a:r>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2F2F39F5-594B-F743-4F82-3F0BE4829CBD}"/>
              </a:ext>
            </a:extLst>
          </p:cNvPr>
          <p:cNvPicPr>
            <a:picLocks noChangeAspect="1"/>
          </p:cNvPicPr>
          <p:nvPr/>
        </p:nvPicPr>
        <p:blipFill>
          <a:blip r:embed="rId3"/>
          <a:stretch>
            <a:fillRect/>
          </a:stretch>
        </p:blipFill>
        <p:spPr>
          <a:xfrm>
            <a:off x="6731203" y="2029628"/>
            <a:ext cx="5068912" cy="3913970"/>
          </a:xfrm>
          <a:prstGeom prst="rect">
            <a:avLst/>
          </a:prstGeom>
        </p:spPr>
      </p:pic>
    </p:spTree>
    <p:extLst>
      <p:ext uri="{BB962C8B-B14F-4D97-AF65-F5344CB8AC3E}">
        <p14:creationId xmlns:p14="http://schemas.microsoft.com/office/powerpoint/2010/main" val="29060852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886700"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83: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nuestra función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createOrder</a:t>
            </a:r>
            <a:r>
              <a:rPr lang="es-CO" sz="1800" dirty="0">
                <a:effectLst/>
                <a:latin typeface="Arial" panose="020B0604020202020204" pitchFamily="34" charset="0"/>
                <a:ea typeface="Calibri" panose="020F0502020204030204" pitchFamily="34" charset="0"/>
                <a:cs typeface="Times New Roman" panose="02020603050405020304" pitchFamily="18" charset="0"/>
              </a:rPr>
              <a:t>” (línea 9) y la vamos a convertir 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async</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FD7E0BBB-C703-1555-41B2-8C62A95EA1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886" y="2551811"/>
            <a:ext cx="11218888" cy="2314102"/>
          </a:xfrm>
          <a:prstGeom prst="rect">
            <a:avLst/>
          </a:prstGeom>
        </p:spPr>
      </p:pic>
    </p:spTree>
    <p:extLst>
      <p:ext uri="{BB962C8B-B14F-4D97-AF65-F5344CB8AC3E}">
        <p14:creationId xmlns:p14="http://schemas.microsoft.com/office/powerpoint/2010/main" val="39688048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886700"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84: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volvemos al código donde utilizamos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axios</a:t>
            </a:r>
            <a:r>
              <a:rPr lang="es-CO" sz="1800" dirty="0">
                <a:effectLst/>
                <a:latin typeface="Arial" panose="020B0604020202020204" pitchFamily="34" charset="0"/>
                <a:ea typeface="Calibri" panose="020F0502020204030204" pitchFamily="34" charset="0"/>
                <a:cs typeface="Times New Roman" panose="02020603050405020304" pitchFamily="18" charset="0"/>
              </a:rPr>
              <a:t> y lo seleccionamos</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10;&#10;Descripción generada automáticamente">
            <a:extLst>
              <a:ext uri="{FF2B5EF4-FFF2-40B4-BE49-F238E27FC236}">
                <a16:creationId xmlns:a16="http://schemas.microsoft.com/office/drawing/2014/main" id="{C6A06C7A-7088-06AD-A2A6-D82D7A45034F}"/>
              </a:ext>
            </a:extLst>
          </p:cNvPr>
          <p:cNvPicPr>
            <a:picLocks noChangeAspect="1"/>
          </p:cNvPicPr>
          <p:nvPr/>
        </p:nvPicPr>
        <p:blipFill>
          <a:blip r:embed="rId3"/>
          <a:stretch>
            <a:fillRect/>
          </a:stretch>
        </p:blipFill>
        <p:spPr>
          <a:xfrm>
            <a:off x="391886" y="2998915"/>
            <a:ext cx="12105380" cy="1897030"/>
          </a:xfrm>
          <a:prstGeom prst="rect">
            <a:avLst/>
          </a:prstGeom>
        </p:spPr>
      </p:pic>
    </p:spTree>
    <p:extLst>
      <p:ext uri="{BB962C8B-B14F-4D97-AF65-F5344CB8AC3E}">
        <p14:creationId xmlns:p14="http://schemas.microsoft.com/office/powerpoint/2010/main" val="19026075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886700"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85: </a:t>
            </a:r>
            <a:r>
              <a:rPr lang="es-CO" sz="1800" dirty="0">
                <a:effectLst/>
                <a:latin typeface="Arial" panose="020B0604020202020204" pitchFamily="34" charset="0"/>
                <a:ea typeface="Calibri" panose="020F0502020204030204" pitchFamily="34" charset="0"/>
                <a:cs typeface="Times New Roman" panose="02020603050405020304" pitchFamily="18" charset="0"/>
              </a:rPr>
              <a:t>Y vamos a comentar el código que hemos seleccionado de momento (desde la línea 32 hasta la 36) (CTRL+K+C) para comentarlo rápidamente.</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Texto&#10;&#10;Descripción generada automáticamente">
            <a:extLst>
              <a:ext uri="{FF2B5EF4-FFF2-40B4-BE49-F238E27FC236}">
                <a16:creationId xmlns:a16="http://schemas.microsoft.com/office/drawing/2014/main" id="{BD55EBDB-F25E-1031-5835-7F1C700003DC}"/>
              </a:ext>
            </a:extLst>
          </p:cNvPr>
          <p:cNvPicPr>
            <a:picLocks noChangeAspect="1"/>
          </p:cNvPicPr>
          <p:nvPr/>
        </p:nvPicPr>
        <p:blipFill>
          <a:blip r:embed="rId3"/>
          <a:stretch>
            <a:fillRect/>
          </a:stretch>
        </p:blipFill>
        <p:spPr>
          <a:xfrm>
            <a:off x="391886" y="3186766"/>
            <a:ext cx="11634427" cy="1832442"/>
          </a:xfrm>
          <a:prstGeom prst="rect">
            <a:avLst/>
          </a:prstGeom>
        </p:spPr>
      </p:pic>
    </p:spTree>
    <p:extLst>
      <p:ext uri="{BB962C8B-B14F-4D97-AF65-F5344CB8AC3E}">
        <p14:creationId xmlns:p14="http://schemas.microsoft.com/office/powerpoint/2010/main" val="35989666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886700"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86: </a:t>
            </a:r>
            <a:r>
              <a:rPr lang="es-CO" sz="1800" dirty="0">
                <a:effectLst/>
                <a:latin typeface="Arial" panose="020B0604020202020204" pitchFamily="34" charset="0"/>
                <a:ea typeface="Calibri" panose="020F0502020204030204" pitchFamily="34" charset="0"/>
                <a:cs typeface="Times New Roman" panose="02020603050405020304" pitchFamily="18" charset="0"/>
              </a:rPr>
              <a:t>Arriba de lo que acabamos de comentar, pero fuera de nuestro objeto vamos a crear un objeto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params</a:t>
            </a:r>
            <a:r>
              <a:rPr lang="es-CO" sz="1800" dirty="0">
                <a:effectLst/>
                <a:latin typeface="Arial" panose="020B0604020202020204" pitchFamily="34" charset="0"/>
                <a:ea typeface="Calibri" panose="020F0502020204030204" pitchFamily="34" charset="0"/>
                <a:cs typeface="Times New Roman" panose="02020603050405020304" pitchFamily="18" charset="0"/>
              </a:rPr>
              <a:t>” para contener los parámetros de la autenticación de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Paypal</a:t>
            </a:r>
            <a:r>
              <a:rPr lang="es-CO" sz="1800" dirty="0">
                <a:effectLst/>
                <a:latin typeface="Arial" panose="020B0604020202020204" pitchFamily="34" charset="0"/>
                <a:ea typeface="Calibri" panose="020F0502020204030204" pitchFamily="34" charset="0"/>
                <a:cs typeface="Times New Roman" panose="02020603050405020304" pitchFamily="18" charset="0"/>
              </a:rPr>
              <a:t> (línea 33 y 34)</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78AB4E96-C1A8-3CA1-BD37-7069F860749C}"/>
              </a:ext>
            </a:extLst>
          </p:cNvPr>
          <p:cNvPicPr>
            <a:picLocks noChangeAspect="1"/>
          </p:cNvPicPr>
          <p:nvPr/>
        </p:nvPicPr>
        <p:blipFill>
          <a:blip r:embed="rId3"/>
          <a:stretch>
            <a:fillRect/>
          </a:stretch>
        </p:blipFill>
        <p:spPr>
          <a:xfrm>
            <a:off x="391886" y="3231073"/>
            <a:ext cx="11341976" cy="1443734"/>
          </a:xfrm>
          <a:prstGeom prst="rect">
            <a:avLst/>
          </a:prstGeom>
        </p:spPr>
      </p:pic>
    </p:spTree>
    <p:extLst>
      <p:ext uri="{BB962C8B-B14F-4D97-AF65-F5344CB8AC3E}">
        <p14:creationId xmlns:p14="http://schemas.microsoft.com/office/powerpoint/2010/main" val="23436771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788531"/>
            <a:ext cx="9062357"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87: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realizar una solicitud post para obtener el token de acceso de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Paypal</a:t>
            </a:r>
            <a:r>
              <a:rPr lang="es-CO" sz="1800" dirty="0">
                <a:effectLst/>
                <a:latin typeface="Arial" panose="020B0604020202020204" pitchFamily="34" charset="0"/>
                <a:ea typeface="Calibri" panose="020F0502020204030204" pitchFamily="34" charset="0"/>
                <a:cs typeface="Times New Roman" panose="02020603050405020304" pitchFamily="18" charset="0"/>
              </a:rPr>
              <a:t> (línea 37) y vamos a realizar la autenticación (línea 38 a 41)</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Pantalla de computadora con letras&#10;&#10;Descripción generada automáticamente con confianza media">
            <a:extLst>
              <a:ext uri="{FF2B5EF4-FFF2-40B4-BE49-F238E27FC236}">
                <a16:creationId xmlns:a16="http://schemas.microsoft.com/office/drawing/2014/main" id="{AF2464A3-42A0-FAB0-C76D-D222D1FF4045}"/>
              </a:ext>
            </a:extLst>
          </p:cNvPr>
          <p:cNvPicPr>
            <a:picLocks noChangeAspect="1"/>
          </p:cNvPicPr>
          <p:nvPr/>
        </p:nvPicPr>
        <p:blipFill>
          <a:blip r:embed="rId3"/>
          <a:stretch>
            <a:fillRect/>
          </a:stretch>
        </p:blipFill>
        <p:spPr>
          <a:xfrm>
            <a:off x="483870" y="2755013"/>
            <a:ext cx="10555076" cy="2584429"/>
          </a:xfrm>
          <a:prstGeom prst="rect">
            <a:avLst/>
          </a:prstGeom>
        </p:spPr>
      </p:pic>
    </p:spTree>
    <p:extLst>
      <p:ext uri="{BB962C8B-B14F-4D97-AF65-F5344CB8AC3E}">
        <p14:creationId xmlns:p14="http://schemas.microsoft.com/office/powerpoint/2010/main" val="32405053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886700"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88: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justo debajo de lo que hemos comentado en el paso (85) vamos a devolver la respuesta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Json</a:t>
            </a:r>
            <a:r>
              <a:rPr lang="es-CO" sz="1800" dirty="0">
                <a:effectLst/>
                <a:latin typeface="Arial" panose="020B0604020202020204" pitchFamily="34" charset="0"/>
                <a:ea typeface="Calibri" panose="020F0502020204030204" pitchFamily="34" charset="0"/>
                <a:cs typeface="Times New Roman" panose="02020603050405020304" pitchFamily="18" charset="0"/>
              </a:rPr>
              <a:t> al cliente con el texto “capture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order</a:t>
            </a:r>
            <a:r>
              <a:rPr lang="es-CO" sz="1800" dirty="0">
                <a:effectLst/>
                <a:latin typeface="Arial" panose="020B0604020202020204" pitchFamily="34" charset="0"/>
                <a:ea typeface="Calibri" panose="020F0502020204030204" pitchFamily="34" charset="0"/>
                <a:cs typeface="Times New Roman" panose="02020603050405020304" pitchFamily="18" charset="0"/>
              </a:rPr>
              <a:t>” (línea 54)</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Texto&#10;&#10;Descripción generada automáticamente">
            <a:extLst>
              <a:ext uri="{FF2B5EF4-FFF2-40B4-BE49-F238E27FC236}">
                <a16:creationId xmlns:a16="http://schemas.microsoft.com/office/drawing/2014/main" id="{9405C04D-C064-A899-7DFA-6D477D8312EE}"/>
              </a:ext>
            </a:extLst>
          </p:cNvPr>
          <p:cNvPicPr>
            <a:picLocks noChangeAspect="1"/>
          </p:cNvPicPr>
          <p:nvPr/>
        </p:nvPicPr>
        <p:blipFill>
          <a:blip r:embed="rId3"/>
          <a:stretch>
            <a:fillRect/>
          </a:stretch>
        </p:blipFill>
        <p:spPr>
          <a:xfrm>
            <a:off x="1624420" y="2519588"/>
            <a:ext cx="9622810" cy="2166711"/>
          </a:xfrm>
          <a:prstGeom prst="rect">
            <a:avLst/>
          </a:prstGeom>
        </p:spPr>
      </p:pic>
    </p:spTree>
    <p:extLst>
      <p:ext uri="{BB962C8B-B14F-4D97-AF65-F5344CB8AC3E}">
        <p14:creationId xmlns:p14="http://schemas.microsoft.com/office/powerpoint/2010/main" val="22972010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886700"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89: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si vamos a nuestra ruta “créate-</a:t>
            </a:r>
            <a:r>
              <a:rPr lang="es-CO" sz="1800" dirty="0" err="1">
                <a:effectLst/>
                <a:latin typeface="Arial" panose="020B0604020202020204" pitchFamily="34" charset="0"/>
                <a:ea typeface="Calibri" panose="020F0502020204030204" pitchFamily="34" charset="0"/>
                <a:cs typeface="Times New Roman" panose="02020603050405020304" pitchFamily="18" charset="0"/>
              </a:rPr>
              <a:t>order</a:t>
            </a:r>
            <a:r>
              <a:rPr lang="es-CO" sz="1800" dirty="0">
                <a:effectLst/>
                <a:latin typeface="Arial" panose="020B0604020202020204" pitchFamily="34" charset="0"/>
                <a:ea typeface="Calibri" panose="020F0502020204030204" pitchFamily="34" charset="0"/>
                <a:cs typeface="Times New Roman" panose="02020603050405020304" pitchFamily="18" charset="0"/>
              </a:rPr>
              <a:t>” para que nos muestre información en la terminal.</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Aplicación&#10;&#10;Descripción generada automáticamente">
            <a:extLst>
              <a:ext uri="{FF2B5EF4-FFF2-40B4-BE49-F238E27FC236}">
                <a16:creationId xmlns:a16="http://schemas.microsoft.com/office/drawing/2014/main" id="{09F33C30-C494-7FD4-20D5-48D5F91C3A64}"/>
              </a:ext>
            </a:extLst>
          </p:cNvPr>
          <p:cNvPicPr>
            <a:picLocks noChangeAspect="1"/>
          </p:cNvPicPr>
          <p:nvPr/>
        </p:nvPicPr>
        <p:blipFill>
          <a:blip r:embed="rId3"/>
          <a:stretch>
            <a:fillRect/>
          </a:stretch>
        </p:blipFill>
        <p:spPr>
          <a:xfrm>
            <a:off x="391885" y="2654233"/>
            <a:ext cx="9307285" cy="2269511"/>
          </a:xfrm>
          <a:prstGeom prst="rect">
            <a:avLst/>
          </a:prstGeom>
        </p:spPr>
      </p:pic>
    </p:spTree>
    <p:extLst>
      <p:ext uri="{BB962C8B-B14F-4D97-AF65-F5344CB8AC3E}">
        <p14:creationId xmlns:p14="http://schemas.microsoft.com/office/powerpoint/2010/main" val="1913931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9209314" cy="373757"/>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90: </a:t>
            </a:r>
            <a:r>
              <a:rPr lang="es-CO" sz="1800" dirty="0">
                <a:effectLst/>
                <a:latin typeface="Arial" panose="020B0604020202020204" pitchFamily="34" charset="0"/>
                <a:ea typeface="Calibri" panose="020F0502020204030204" pitchFamily="34" charset="0"/>
                <a:cs typeface="Times New Roman" panose="02020603050405020304" pitchFamily="18" charset="0"/>
              </a:rPr>
              <a:t>En la terminal luego de abrir nuestra ruta vemos bastante información.</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10;&#10;Descripción generada automáticamente">
            <a:extLst>
              <a:ext uri="{FF2B5EF4-FFF2-40B4-BE49-F238E27FC236}">
                <a16:creationId xmlns:a16="http://schemas.microsoft.com/office/drawing/2014/main" id="{DB821385-191D-660D-D280-A78457C1716C}"/>
              </a:ext>
            </a:extLst>
          </p:cNvPr>
          <p:cNvPicPr>
            <a:picLocks noChangeAspect="1"/>
          </p:cNvPicPr>
          <p:nvPr/>
        </p:nvPicPr>
        <p:blipFill>
          <a:blip r:embed="rId3"/>
          <a:stretch>
            <a:fillRect/>
          </a:stretch>
        </p:blipFill>
        <p:spPr>
          <a:xfrm>
            <a:off x="391886" y="2360930"/>
            <a:ext cx="10861822" cy="3249452"/>
          </a:xfrm>
          <a:prstGeom prst="rect">
            <a:avLst/>
          </a:prstGeom>
        </p:spPr>
      </p:pic>
    </p:spTree>
    <p:extLst>
      <p:ext uri="{BB962C8B-B14F-4D97-AF65-F5344CB8AC3E}">
        <p14:creationId xmlns:p14="http://schemas.microsoft.com/office/powerpoint/2010/main" val="7179481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9209314"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91: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borrar lo que muestra los datos en la consola porque no nos interesa estar mostrando eso (línea 45)</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B8F40D70-EBE7-1A83-EF33-0E7EFC0087FA}"/>
              </a:ext>
            </a:extLst>
          </p:cNvPr>
          <p:cNvPicPr>
            <a:picLocks noChangeAspect="1"/>
          </p:cNvPicPr>
          <p:nvPr/>
        </p:nvPicPr>
        <p:blipFill>
          <a:blip r:embed="rId3"/>
          <a:stretch>
            <a:fillRect/>
          </a:stretch>
        </p:blipFill>
        <p:spPr>
          <a:xfrm>
            <a:off x="391885" y="2679927"/>
            <a:ext cx="10885795" cy="2545215"/>
          </a:xfrm>
          <a:prstGeom prst="rect">
            <a:avLst/>
          </a:prstGeom>
        </p:spPr>
      </p:pic>
    </p:spTree>
    <p:extLst>
      <p:ext uri="{BB962C8B-B14F-4D97-AF65-F5344CB8AC3E}">
        <p14:creationId xmlns:p14="http://schemas.microsoft.com/office/powerpoint/2010/main" val="33447774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202324" y="1448782"/>
            <a:ext cx="9878785" cy="1069075"/>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92: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capturar nada más el token de acceso (línea 37) y además vamos a quitar los comentarios que hicimos en el paso (85) </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CO" sz="1800" dirty="0">
                <a:effectLst/>
                <a:latin typeface="Arial" panose="020B0604020202020204" pitchFamily="34" charset="0"/>
                <a:ea typeface="Calibri" panose="020F0502020204030204" pitchFamily="34" charset="0"/>
                <a:cs typeface="Times New Roman" panose="02020603050405020304" pitchFamily="18" charset="0"/>
              </a:rPr>
              <a:t>(desde la línea 44 hasta la línea 48)</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Captura de pantalla de computadora&#10;&#10;Descripción generada automáticamente">
            <a:extLst>
              <a:ext uri="{FF2B5EF4-FFF2-40B4-BE49-F238E27FC236}">
                <a16:creationId xmlns:a16="http://schemas.microsoft.com/office/drawing/2014/main" id="{7D9F3B7F-04CF-267B-75EE-F61BC0C69689}"/>
              </a:ext>
            </a:extLst>
          </p:cNvPr>
          <p:cNvPicPr>
            <a:picLocks noChangeAspect="1"/>
          </p:cNvPicPr>
          <p:nvPr/>
        </p:nvPicPr>
        <p:blipFill>
          <a:blip r:embed="rId3"/>
          <a:stretch>
            <a:fillRect/>
          </a:stretch>
        </p:blipFill>
        <p:spPr>
          <a:xfrm>
            <a:off x="202324" y="2648908"/>
            <a:ext cx="9359265" cy="3923521"/>
          </a:xfrm>
          <a:prstGeom prst="rect">
            <a:avLst/>
          </a:prstGeom>
        </p:spPr>
      </p:pic>
    </p:spTree>
    <p:extLst>
      <p:ext uri="{BB962C8B-B14F-4D97-AF65-F5344CB8AC3E}">
        <p14:creationId xmlns:p14="http://schemas.microsoft.com/office/powerpoint/2010/main" val="2755582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175432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5400" b="1" dirty="0">
                <a:solidFill>
                  <a:schemeClr val="accent1"/>
                </a:solidFill>
                <a:latin typeface="Work Sans Light" pitchFamily="2" charset="77"/>
              </a:rPr>
              <a:t>P</a:t>
            </a:r>
            <a:r>
              <a:rPr lang="es-CO" sz="5400" b="1" dirty="0" err="1">
                <a:solidFill>
                  <a:schemeClr val="accent1"/>
                </a:solidFill>
                <a:latin typeface="Work Sans Light" pitchFamily="2" charset="77"/>
              </a:rPr>
              <a:t>roceso</a:t>
            </a:r>
            <a:r>
              <a:rPr lang="es-CO" sz="5400" b="1" dirty="0">
                <a:solidFill>
                  <a:schemeClr val="accent1"/>
                </a:solidFill>
                <a:latin typeface="Work Sans Light" pitchFamily="2" charset="77"/>
              </a:rPr>
              <a:t> instalación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rPr>
              <a:t>VS </a:t>
            </a:r>
            <a:r>
              <a:rPr kumimoji="0" lang="es-CO" sz="5400" b="1" i="0" u="none" strike="noStrike" kern="1200" cap="none" spc="0" normalizeH="0" baseline="0" noProof="0" dirty="0" err="1">
                <a:ln>
                  <a:noFill/>
                </a:ln>
                <a:solidFill>
                  <a:schemeClr val="accent1"/>
                </a:solidFill>
                <a:effectLst/>
                <a:uLnTx/>
                <a:uFillTx/>
                <a:latin typeface="Work Sans Light" pitchFamily="2" charset="77"/>
                <a:ea typeface="+mn-ea"/>
                <a:cs typeface="+mn-cs"/>
              </a:rPr>
              <a:t>Code</a:t>
            </a:r>
            <a:endPar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541599" y="2063460"/>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2433126"/>
            <a:ext cx="6008914" cy="853952"/>
          </a:xfrm>
          <a:prstGeom prst="rect">
            <a:avLst/>
          </a:prstGeom>
          <a:noFill/>
        </p:spPr>
        <p:txBody>
          <a:bodyPr wrap="square" rtlCol="0">
            <a:spAutoFit/>
          </a:bodyPr>
          <a:lstStyle/>
          <a:p>
            <a:pPr algn="just">
              <a:lnSpc>
                <a:spcPct val="107000"/>
              </a:lnSpc>
              <a:spcAft>
                <a:spcPts val="800"/>
              </a:spcAft>
            </a:pPr>
            <a:r>
              <a:rPr lang="es-CO" sz="2400" b="1" dirty="0">
                <a:effectLst/>
                <a:latin typeface="Arial" panose="020B0604020202020204" pitchFamily="34" charset="0"/>
                <a:ea typeface="Calibri" panose="020F0502020204030204" pitchFamily="34" charset="0"/>
                <a:cs typeface="Times New Roman" panose="02020603050405020304" pitchFamily="18" charset="0"/>
              </a:rPr>
              <a:t>Paso 8: </a:t>
            </a:r>
            <a:r>
              <a:rPr lang="es-CO" sz="24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Haz clic en “</a:t>
            </a:r>
            <a:r>
              <a:rPr lang="es-CO" sz="24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Install</a:t>
            </a:r>
            <a:r>
              <a:rPr lang="es-CO" sz="24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para iniciar la instalación.</a:t>
            </a:r>
          </a:p>
        </p:txBody>
      </p:sp>
      <p:sp>
        <p:nvSpPr>
          <p:cNvPr id="6" name="CuadroTexto 5">
            <a:extLst>
              <a:ext uri="{FF2B5EF4-FFF2-40B4-BE49-F238E27FC236}">
                <a16:creationId xmlns:a16="http://schemas.microsoft.com/office/drawing/2014/main" id="{082CA367-1B1F-285D-7849-0C1256627AF7}"/>
              </a:ext>
            </a:extLst>
          </p:cNvPr>
          <p:cNvSpPr txBox="1"/>
          <p:nvPr/>
        </p:nvSpPr>
        <p:spPr>
          <a:xfrm>
            <a:off x="391885" y="4104083"/>
            <a:ext cx="6008914" cy="1653145"/>
          </a:xfrm>
          <a:prstGeom prst="rect">
            <a:avLst/>
          </a:prstGeom>
          <a:noFill/>
        </p:spPr>
        <p:txBody>
          <a:bodyPr wrap="square" rtlCol="0">
            <a:spAutoFit/>
          </a:bodyPr>
          <a:lstStyle/>
          <a:p>
            <a:pPr algn="just">
              <a:lnSpc>
                <a:spcPct val="107000"/>
              </a:lnSpc>
              <a:spcAft>
                <a:spcPts val="800"/>
              </a:spcAft>
            </a:pPr>
            <a:r>
              <a:rPr lang="es-CO" sz="2400" b="1" dirty="0">
                <a:effectLst/>
                <a:latin typeface="Arial" panose="020B0604020202020204" pitchFamily="34" charset="0"/>
                <a:ea typeface="Calibri" panose="020F0502020204030204" pitchFamily="34" charset="0"/>
                <a:cs typeface="Times New Roman" panose="02020603050405020304" pitchFamily="18" charset="0"/>
              </a:rPr>
              <a:t>Paso 9: </a:t>
            </a:r>
            <a:r>
              <a:rPr lang="es-CO" sz="2400" dirty="0">
                <a:effectLst/>
                <a:latin typeface="Arial" panose="020B0604020202020204" pitchFamily="34" charset="0"/>
                <a:ea typeface="Calibri" panose="020F0502020204030204" pitchFamily="34" charset="0"/>
                <a:cs typeface="Times New Roman" panose="02020603050405020304" pitchFamily="18" charset="0"/>
              </a:rPr>
              <a:t>El programa está instalado y listo para usar. Haz clic en “</a:t>
            </a:r>
            <a:r>
              <a:rPr lang="es-CO" sz="2400" dirty="0" err="1">
                <a:effectLst/>
                <a:latin typeface="Arial" panose="020B0604020202020204" pitchFamily="34" charset="0"/>
                <a:ea typeface="Calibri" panose="020F0502020204030204" pitchFamily="34" charset="0"/>
                <a:cs typeface="Times New Roman" panose="02020603050405020304" pitchFamily="18" charset="0"/>
              </a:rPr>
              <a:t>Finish</a:t>
            </a:r>
            <a:r>
              <a:rPr lang="es-CO" sz="2400" dirty="0">
                <a:effectLst/>
                <a:latin typeface="Arial" panose="020B0604020202020204" pitchFamily="34" charset="0"/>
                <a:ea typeface="Calibri" panose="020F0502020204030204" pitchFamily="34" charset="0"/>
                <a:cs typeface="Times New Roman" panose="02020603050405020304" pitchFamily="18" charset="0"/>
              </a:rPr>
              <a:t>” para finalizar la instalación y lanzar el programa.</a:t>
            </a:r>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id="{389CDF02-F597-8668-BB19-839543903575}"/>
              </a:ext>
            </a:extLst>
          </p:cNvPr>
          <p:cNvPicPr>
            <a:picLocks noChangeAspect="1"/>
          </p:cNvPicPr>
          <p:nvPr/>
        </p:nvPicPr>
        <p:blipFill>
          <a:blip r:embed="rId3"/>
          <a:stretch>
            <a:fillRect/>
          </a:stretch>
        </p:blipFill>
        <p:spPr>
          <a:xfrm>
            <a:off x="7040398" y="3686064"/>
            <a:ext cx="3847434" cy="2990284"/>
          </a:xfrm>
          <a:prstGeom prst="rect">
            <a:avLst/>
          </a:prstGeom>
        </p:spPr>
      </p:pic>
      <p:pic>
        <p:nvPicPr>
          <p:cNvPr id="9" name="Imagen 8" descr="Interfaz de usuario gráfica, Texto, Aplicación&#10;&#10;Descripción generada automáticamente">
            <a:extLst>
              <a:ext uri="{FF2B5EF4-FFF2-40B4-BE49-F238E27FC236}">
                <a16:creationId xmlns:a16="http://schemas.microsoft.com/office/drawing/2014/main" id="{72FC7393-300C-F1BC-9B07-101F0B0D45E0}"/>
              </a:ext>
            </a:extLst>
          </p:cNvPr>
          <p:cNvPicPr>
            <a:picLocks noChangeAspect="1"/>
          </p:cNvPicPr>
          <p:nvPr/>
        </p:nvPicPr>
        <p:blipFill>
          <a:blip r:embed="rId4"/>
          <a:stretch>
            <a:fillRect/>
          </a:stretch>
        </p:blipFill>
        <p:spPr>
          <a:xfrm>
            <a:off x="6861325" y="263464"/>
            <a:ext cx="3879550" cy="2990283"/>
          </a:xfrm>
          <a:prstGeom prst="rect">
            <a:avLst/>
          </a:prstGeom>
        </p:spPr>
      </p:pic>
    </p:spTree>
    <p:extLst>
      <p:ext uri="{BB962C8B-B14F-4D97-AF65-F5344CB8AC3E}">
        <p14:creationId xmlns:p14="http://schemas.microsoft.com/office/powerpoint/2010/main" val="327148348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788531"/>
            <a:ext cx="9568543"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93: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donde lo que acabamos de quitar los comentarios vamos a añadir lo que esta señalado ya que vamos a esperar una respuesta del servidor (línea 45), además vamos a añadir dentro de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header</a:t>
            </a:r>
            <a:r>
              <a:rPr lang="es-CO" sz="1800" dirty="0">
                <a:effectLst/>
                <a:latin typeface="Arial" panose="020B0604020202020204" pitchFamily="34" charset="0"/>
                <a:ea typeface="Calibri" panose="020F0502020204030204" pitchFamily="34" charset="0"/>
                <a:cs typeface="Times New Roman" panose="02020603050405020304" pitchFamily="18" charset="0"/>
              </a:rPr>
              <a:t>” el token de acceso en los encabezados (línea 47)</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3FFDB7D5-1508-35E2-5418-FA0A555FC888}"/>
              </a:ext>
            </a:extLst>
          </p:cNvPr>
          <p:cNvPicPr>
            <a:picLocks noChangeAspect="1"/>
          </p:cNvPicPr>
          <p:nvPr/>
        </p:nvPicPr>
        <p:blipFill>
          <a:blip r:embed="rId3"/>
          <a:stretch>
            <a:fillRect/>
          </a:stretch>
        </p:blipFill>
        <p:spPr>
          <a:xfrm>
            <a:off x="391885" y="3299893"/>
            <a:ext cx="11203765" cy="2023219"/>
          </a:xfrm>
          <a:prstGeom prst="rect">
            <a:avLst/>
          </a:prstGeom>
        </p:spPr>
      </p:pic>
    </p:spTree>
    <p:extLst>
      <p:ext uri="{BB962C8B-B14F-4D97-AF65-F5344CB8AC3E}">
        <p14:creationId xmlns:p14="http://schemas.microsoft.com/office/powerpoint/2010/main" val="3448947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9209314" cy="373757"/>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94: </a:t>
            </a:r>
            <a:r>
              <a:rPr lang="es-CO" sz="1800" dirty="0">
                <a:effectLst/>
                <a:latin typeface="Arial" panose="020B0604020202020204" pitchFamily="34" charset="0"/>
                <a:ea typeface="Calibri" panose="020F0502020204030204" pitchFamily="34" charset="0"/>
                <a:cs typeface="Times New Roman" panose="02020603050405020304" pitchFamily="18" charset="0"/>
              </a:rPr>
              <a:t>Justo al terminar vamos a imprimir en la consola la respuesta (línea 52)</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02EE9B1B-69FD-77DD-2053-02FE5B63499E}"/>
              </a:ext>
            </a:extLst>
          </p:cNvPr>
          <p:cNvPicPr>
            <a:picLocks noChangeAspect="1"/>
          </p:cNvPicPr>
          <p:nvPr/>
        </p:nvPicPr>
        <p:blipFill>
          <a:blip r:embed="rId3"/>
          <a:stretch>
            <a:fillRect/>
          </a:stretch>
        </p:blipFill>
        <p:spPr>
          <a:xfrm>
            <a:off x="202324" y="2703200"/>
            <a:ext cx="11373205" cy="2195371"/>
          </a:xfrm>
          <a:prstGeom prst="rect">
            <a:avLst/>
          </a:prstGeom>
        </p:spPr>
      </p:pic>
    </p:spTree>
    <p:extLst>
      <p:ext uri="{BB962C8B-B14F-4D97-AF65-F5344CB8AC3E}">
        <p14:creationId xmlns:p14="http://schemas.microsoft.com/office/powerpoint/2010/main" val="296069334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9209314"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95:</a:t>
            </a:r>
            <a:r>
              <a:rPr lang="es-CO" sz="1800" dirty="0">
                <a:effectLst/>
                <a:latin typeface="Arial" panose="020B0604020202020204" pitchFamily="34" charset="0"/>
                <a:ea typeface="Calibri" panose="020F0502020204030204" pitchFamily="34" charset="0"/>
                <a:cs typeface="Times New Roman" panose="02020603050405020304" pitchFamily="18" charset="0"/>
              </a:rPr>
              <a:t> Ahora en nuestra página vamos a refrescar la página para que se muestre en nuestra consola (lo mejor es que reinicies el servidor antes de hacer esto)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 Correo electrónico&#10;&#10;Descripción generada automáticamente">
            <a:extLst>
              <a:ext uri="{FF2B5EF4-FFF2-40B4-BE49-F238E27FC236}">
                <a16:creationId xmlns:a16="http://schemas.microsoft.com/office/drawing/2014/main" id="{9334EC6F-58D5-3005-23EE-A569BABDF84C}"/>
              </a:ext>
            </a:extLst>
          </p:cNvPr>
          <p:cNvPicPr>
            <a:picLocks noChangeAspect="1"/>
          </p:cNvPicPr>
          <p:nvPr/>
        </p:nvPicPr>
        <p:blipFill>
          <a:blip r:embed="rId3"/>
          <a:stretch>
            <a:fillRect/>
          </a:stretch>
        </p:blipFill>
        <p:spPr>
          <a:xfrm>
            <a:off x="391886" y="2778578"/>
            <a:ext cx="9437914" cy="2735250"/>
          </a:xfrm>
          <a:prstGeom prst="rect">
            <a:avLst/>
          </a:prstGeom>
        </p:spPr>
      </p:pic>
    </p:spTree>
    <p:extLst>
      <p:ext uri="{BB962C8B-B14F-4D97-AF65-F5344CB8AC3E}">
        <p14:creationId xmlns:p14="http://schemas.microsoft.com/office/powerpoint/2010/main" val="40675550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9209314" cy="373757"/>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96: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vemos en la consola la información.</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B0F249E6-A252-021E-E0F1-40E9E12FF41E}"/>
              </a:ext>
            </a:extLst>
          </p:cNvPr>
          <p:cNvPicPr>
            <a:picLocks noChangeAspect="1"/>
          </p:cNvPicPr>
          <p:nvPr/>
        </p:nvPicPr>
        <p:blipFill>
          <a:blip r:embed="rId3"/>
          <a:stretch>
            <a:fillRect/>
          </a:stretch>
        </p:blipFill>
        <p:spPr>
          <a:xfrm>
            <a:off x="202324" y="2513194"/>
            <a:ext cx="11080719" cy="3551898"/>
          </a:xfrm>
          <a:prstGeom prst="rect">
            <a:avLst/>
          </a:prstGeom>
        </p:spPr>
      </p:pic>
    </p:spTree>
    <p:extLst>
      <p:ext uri="{BB962C8B-B14F-4D97-AF65-F5344CB8AC3E}">
        <p14:creationId xmlns:p14="http://schemas.microsoft.com/office/powerpoint/2010/main" val="36909430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9209314"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97: </a:t>
            </a:r>
            <a:r>
              <a:rPr lang="es-CO" sz="1800" dirty="0">
                <a:effectLst/>
                <a:latin typeface="Arial" panose="020B0604020202020204" pitchFamily="34" charset="0"/>
                <a:ea typeface="Calibri" panose="020F0502020204030204" pitchFamily="34" charset="0"/>
                <a:cs typeface="Times New Roman" panose="02020603050405020304" pitchFamily="18" charset="0"/>
              </a:rPr>
              <a:t>En los links vemos como 3 de los 4 links tienen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checkout</a:t>
            </a:r>
            <a:r>
              <a:rPr lang="es-CO" sz="1800" dirty="0">
                <a:effectLst/>
                <a:latin typeface="Arial" panose="020B0604020202020204" pitchFamily="34" charset="0"/>
                <a:ea typeface="Calibri" panose="020F0502020204030204" pitchFamily="34" charset="0"/>
                <a:cs typeface="Times New Roman" panose="02020603050405020304" pitchFamily="18" charset="0"/>
              </a:rPr>
              <a:t>” mientras que solo 1 tiene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checkoutnow</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Aplicación&#10;&#10;Descripción generada automáticamente">
            <a:extLst>
              <a:ext uri="{FF2B5EF4-FFF2-40B4-BE49-F238E27FC236}">
                <a16:creationId xmlns:a16="http://schemas.microsoft.com/office/drawing/2014/main" id="{32D35CE1-62B2-B9D9-2A25-DD8967DB418B}"/>
              </a:ext>
            </a:extLst>
          </p:cNvPr>
          <p:cNvPicPr>
            <a:picLocks noChangeAspect="1"/>
          </p:cNvPicPr>
          <p:nvPr/>
        </p:nvPicPr>
        <p:blipFill>
          <a:blip r:embed="rId3"/>
          <a:stretch>
            <a:fillRect/>
          </a:stretch>
        </p:blipFill>
        <p:spPr>
          <a:xfrm>
            <a:off x="391886" y="2458651"/>
            <a:ext cx="9867754" cy="3559448"/>
          </a:xfrm>
          <a:prstGeom prst="rect">
            <a:avLst/>
          </a:prstGeom>
        </p:spPr>
      </p:pic>
    </p:spTree>
    <p:extLst>
      <p:ext uri="{BB962C8B-B14F-4D97-AF65-F5344CB8AC3E}">
        <p14:creationId xmlns:p14="http://schemas.microsoft.com/office/powerpoint/2010/main" val="29924161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9209314" cy="373757"/>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98: </a:t>
            </a:r>
            <a:r>
              <a:rPr lang="es-CO" sz="1800" dirty="0">
                <a:effectLst/>
                <a:latin typeface="Arial" panose="020B0604020202020204" pitchFamily="34" charset="0"/>
                <a:ea typeface="Calibri" panose="020F0502020204030204" pitchFamily="34" charset="0"/>
                <a:cs typeface="Times New Roman" panose="02020603050405020304" pitchFamily="18" charset="0"/>
              </a:rPr>
              <a:t>Ese enlace lo copiaremos.</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 Chat o mensaje de texto&#10;&#10;Descripción generada automáticamente">
            <a:extLst>
              <a:ext uri="{FF2B5EF4-FFF2-40B4-BE49-F238E27FC236}">
                <a16:creationId xmlns:a16="http://schemas.microsoft.com/office/drawing/2014/main" id="{BAA35BC8-2CC0-8BEE-2C46-3A0C74F41733}"/>
              </a:ext>
            </a:extLst>
          </p:cNvPr>
          <p:cNvPicPr>
            <a:picLocks noChangeAspect="1"/>
          </p:cNvPicPr>
          <p:nvPr/>
        </p:nvPicPr>
        <p:blipFill>
          <a:blip r:embed="rId3"/>
          <a:stretch>
            <a:fillRect/>
          </a:stretch>
        </p:blipFill>
        <p:spPr>
          <a:xfrm>
            <a:off x="391886" y="2645667"/>
            <a:ext cx="10551310" cy="1583433"/>
          </a:xfrm>
          <a:prstGeom prst="rect">
            <a:avLst/>
          </a:prstGeom>
        </p:spPr>
      </p:pic>
    </p:spTree>
    <p:extLst>
      <p:ext uri="{BB962C8B-B14F-4D97-AF65-F5344CB8AC3E}">
        <p14:creationId xmlns:p14="http://schemas.microsoft.com/office/powerpoint/2010/main" val="31898119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9209314" cy="373757"/>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99: </a:t>
            </a:r>
            <a:r>
              <a:rPr lang="es-CO" sz="1800" dirty="0">
                <a:effectLst/>
                <a:latin typeface="Arial" panose="020B0604020202020204" pitchFamily="34" charset="0"/>
                <a:ea typeface="Calibri" panose="020F0502020204030204" pitchFamily="34" charset="0"/>
                <a:cs typeface="Times New Roman" panose="02020603050405020304" pitchFamily="18" charset="0"/>
              </a:rPr>
              <a:t>En nuestro navegador lo pegaremos y buscaremos.</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0856F5BF-D27E-9713-E203-345C8C85365B}"/>
              </a:ext>
            </a:extLst>
          </p:cNvPr>
          <p:cNvPicPr>
            <a:picLocks noChangeAspect="1"/>
          </p:cNvPicPr>
          <p:nvPr/>
        </p:nvPicPr>
        <p:blipFill rotWithShape="1">
          <a:blip r:embed="rId3"/>
          <a:srcRect b="51929"/>
          <a:stretch/>
        </p:blipFill>
        <p:spPr bwMode="auto">
          <a:xfrm>
            <a:off x="391886" y="2359211"/>
            <a:ext cx="11586696" cy="8901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045560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6286500"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100: </a:t>
            </a:r>
            <a:r>
              <a:rPr lang="es-CO" sz="1800" dirty="0">
                <a:effectLst/>
                <a:latin typeface="Arial" panose="020B0604020202020204" pitchFamily="34" charset="0"/>
                <a:ea typeface="Calibri" panose="020F0502020204030204" pitchFamily="34" charset="0"/>
                <a:cs typeface="Times New Roman" panose="02020603050405020304" pitchFamily="18" charset="0"/>
              </a:rPr>
              <a:t>Nos pedirá iniciar sesión, sin embargo, no inicies sesión aún.</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10;&#10;Descripción generada automáticamente">
            <a:extLst>
              <a:ext uri="{FF2B5EF4-FFF2-40B4-BE49-F238E27FC236}">
                <a16:creationId xmlns:a16="http://schemas.microsoft.com/office/drawing/2014/main" id="{70D8F343-A5A0-AA69-434A-717D8C763600}"/>
              </a:ext>
            </a:extLst>
          </p:cNvPr>
          <p:cNvPicPr>
            <a:picLocks noChangeAspect="1"/>
          </p:cNvPicPr>
          <p:nvPr/>
        </p:nvPicPr>
        <p:blipFill>
          <a:blip r:embed="rId3"/>
          <a:stretch>
            <a:fillRect/>
          </a:stretch>
        </p:blipFill>
        <p:spPr>
          <a:xfrm>
            <a:off x="7257388" y="285571"/>
            <a:ext cx="3593776" cy="5935965"/>
          </a:xfrm>
          <a:prstGeom prst="rect">
            <a:avLst/>
          </a:prstGeom>
        </p:spPr>
      </p:pic>
    </p:spTree>
    <p:extLst>
      <p:ext uri="{BB962C8B-B14F-4D97-AF65-F5344CB8AC3E}">
        <p14:creationId xmlns:p14="http://schemas.microsoft.com/office/powerpoint/2010/main" val="7852255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609114"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101: </a:t>
            </a:r>
            <a:r>
              <a:rPr lang="es-CO" sz="1800" dirty="0">
                <a:effectLst/>
                <a:latin typeface="Arial" panose="020B0604020202020204" pitchFamily="34" charset="0"/>
                <a:ea typeface="Calibri" panose="020F0502020204030204" pitchFamily="34" charset="0"/>
                <a:cs typeface="Times New Roman" panose="02020603050405020304" pitchFamily="18" charset="0"/>
              </a:rPr>
              <a:t>Iremos de nuevo 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paypal</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developer</a:t>
            </a:r>
            <a:r>
              <a:rPr lang="es-CO" sz="1800" dirty="0">
                <a:effectLst/>
                <a:latin typeface="Arial" panose="020B0604020202020204" pitchFamily="34" charset="0"/>
                <a:ea typeface="Calibri" panose="020F0502020204030204" pitchFamily="34" charset="0"/>
                <a:cs typeface="Times New Roman" panose="02020603050405020304" pitchFamily="18" charset="0"/>
              </a:rPr>
              <a:t> y buscaremos la opción que dice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testing</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tools</a:t>
            </a:r>
            <a:r>
              <a:rPr lang="es-CO" sz="1800" dirty="0">
                <a:effectLst/>
                <a:latin typeface="Arial" panose="020B0604020202020204" pitchFamily="34" charset="0"/>
                <a:ea typeface="Calibri" panose="020F0502020204030204" pitchFamily="34" charset="0"/>
                <a:cs typeface="Times New Roman" panose="02020603050405020304" pitchFamily="18" charset="0"/>
              </a:rPr>
              <a:t>” y escogemos la opción llamada “Sandbox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Accounts</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10;&#10;Descripción generada automáticamente">
            <a:extLst>
              <a:ext uri="{FF2B5EF4-FFF2-40B4-BE49-F238E27FC236}">
                <a16:creationId xmlns:a16="http://schemas.microsoft.com/office/drawing/2014/main" id="{B4E894AE-92BB-3F29-FFFF-A7E3378CB6E9}"/>
              </a:ext>
            </a:extLst>
          </p:cNvPr>
          <p:cNvPicPr>
            <a:picLocks noChangeAspect="1"/>
          </p:cNvPicPr>
          <p:nvPr/>
        </p:nvPicPr>
        <p:blipFill>
          <a:blip r:embed="rId3"/>
          <a:stretch>
            <a:fillRect/>
          </a:stretch>
        </p:blipFill>
        <p:spPr>
          <a:xfrm>
            <a:off x="391886" y="3426977"/>
            <a:ext cx="9726276" cy="2183405"/>
          </a:xfrm>
          <a:prstGeom prst="rect">
            <a:avLst/>
          </a:prstGeom>
        </p:spPr>
      </p:pic>
    </p:spTree>
    <p:extLst>
      <p:ext uri="{BB962C8B-B14F-4D97-AF65-F5344CB8AC3E}">
        <p14:creationId xmlns:p14="http://schemas.microsoft.com/office/powerpoint/2010/main" val="20925693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6286500"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102: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darle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effectLst/>
                <a:latin typeface="Arial" panose="020B0604020202020204" pitchFamily="34" charset="0"/>
                <a:ea typeface="Calibri" panose="020F0502020204030204" pitchFamily="34" charset="0"/>
                <a:cs typeface="Times New Roman" panose="02020603050405020304" pitchFamily="18" charset="0"/>
              </a:rPr>
              <a:t> en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create</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account</a:t>
            </a:r>
            <a:r>
              <a:rPr lang="es-CO" sz="1800" dirty="0">
                <a:effectLst/>
                <a:latin typeface="Arial" panose="020B0604020202020204" pitchFamily="34" charset="0"/>
                <a:ea typeface="Calibri" panose="020F0502020204030204" pitchFamily="34" charset="0"/>
                <a:cs typeface="Times New Roman" panose="02020603050405020304" pitchFamily="18" charset="0"/>
              </a:rPr>
              <a:t>” que servirá como una cuenta de testeo.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Aplicación&#10;&#10;Descripción generada automáticamente">
            <a:extLst>
              <a:ext uri="{FF2B5EF4-FFF2-40B4-BE49-F238E27FC236}">
                <a16:creationId xmlns:a16="http://schemas.microsoft.com/office/drawing/2014/main" id="{1039EB3F-ED70-0755-038D-C2E111173B6C}"/>
              </a:ext>
            </a:extLst>
          </p:cNvPr>
          <p:cNvPicPr>
            <a:picLocks noChangeAspect="1"/>
          </p:cNvPicPr>
          <p:nvPr/>
        </p:nvPicPr>
        <p:blipFill>
          <a:blip r:embed="rId3"/>
          <a:stretch>
            <a:fillRect/>
          </a:stretch>
        </p:blipFill>
        <p:spPr>
          <a:xfrm>
            <a:off x="391886" y="2618649"/>
            <a:ext cx="7758398" cy="2737122"/>
          </a:xfrm>
          <a:prstGeom prst="rect">
            <a:avLst/>
          </a:prstGeom>
        </p:spPr>
      </p:pic>
    </p:spTree>
    <p:extLst>
      <p:ext uri="{BB962C8B-B14F-4D97-AF65-F5344CB8AC3E}">
        <p14:creationId xmlns:p14="http://schemas.microsoft.com/office/powerpoint/2010/main" val="3252740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Título</a:t>
            </a:r>
          </a:p>
        </p:txBody>
      </p:sp>
      <p:sp>
        <p:nvSpPr>
          <p:cNvPr id="2" name="Título 1">
            <a:extLst>
              <a:ext uri="{FF2B5EF4-FFF2-40B4-BE49-F238E27FC236}">
                <a16:creationId xmlns:a16="http://schemas.microsoft.com/office/drawing/2014/main" id="{7CE7D90E-E7F2-8BE8-A566-D982C2C48851}"/>
              </a:ext>
            </a:extLst>
          </p:cNvPr>
          <p:cNvSpPr txBox="1">
            <a:spLocks/>
          </p:cNvSpPr>
          <p:nvPr/>
        </p:nvSpPr>
        <p:spPr>
          <a:xfrm>
            <a:off x="1752944" y="2022000"/>
            <a:ext cx="7635985" cy="15376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6000" dirty="0">
                <a:solidFill>
                  <a:srgbClr val="38AA00"/>
                </a:solidFill>
                <a:latin typeface="Calibri" panose="020F0502020204030204" pitchFamily="34" charset="0"/>
                <a:cs typeface="Calibri" panose="020F0502020204030204" pitchFamily="34" charset="0"/>
              </a:rPr>
              <a:t>Proceso de instalación de </a:t>
            </a:r>
            <a:r>
              <a:rPr lang="es-CO" sz="6000" dirty="0" err="1">
                <a:solidFill>
                  <a:srgbClr val="38AA00"/>
                </a:solidFill>
                <a:latin typeface="Calibri" panose="020F0502020204030204" pitchFamily="34" charset="0"/>
                <a:cs typeface="Calibri" panose="020F0502020204030204" pitchFamily="34" charset="0"/>
              </a:rPr>
              <a:t>Node</a:t>
            </a:r>
            <a:r>
              <a:rPr lang="es-CO" sz="6000" dirty="0">
                <a:solidFill>
                  <a:srgbClr val="38AA00"/>
                </a:solidFill>
                <a:latin typeface="Calibri" panose="020F0502020204030204" pitchFamily="34" charset="0"/>
                <a:cs typeface="Calibri" panose="020F0502020204030204" pitchFamily="34" charset="0"/>
              </a:rPr>
              <a:t> JS</a:t>
            </a:r>
          </a:p>
        </p:txBody>
      </p:sp>
      <p:cxnSp>
        <p:nvCxnSpPr>
          <p:cNvPr id="4" name="Conector recto 3">
            <a:extLst>
              <a:ext uri="{FF2B5EF4-FFF2-40B4-BE49-F238E27FC236}">
                <a16:creationId xmlns:a16="http://schemas.microsoft.com/office/drawing/2014/main" id="{B34F34E5-C0D2-6F86-FA7F-85D6814A599F}"/>
              </a:ext>
            </a:extLst>
          </p:cNvPr>
          <p:cNvCxnSpPr>
            <a:cxnSpLocks/>
          </p:cNvCxnSpPr>
          <p:nvPr/>
        </p:nvCxnSpPr>
        <p:spPr>
          <a:xfrm>
            <a:off x="1752944" y="3794288"/>
            <a:ext cx="4343056" cy="26597"/>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19529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0"/>
            <a:ext cx="3034358" cy="1262846"/>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103: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la pondremos como personal y damos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effectLst/>
                <a:latin typeface="Arial" panose="020B0604020202020204" pitchFamily="34" charset="0"/>
                <a:ea typeface="Calibri" panose="020F0502020204030204" pitchFamily="34" charset="0"/>
                <a:cs typeface="Times New Roman" panose="02020603050405020304" pitchFamily="18" charset="0"/>
              </a:rPr>
              <a:t> en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create</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account</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10;&#10;Descripción generada automáticamente">
            <a:extLst>
              <a:ext uri="{FF2B5EF4-FFF2-40B4-BE49-F238E27FC236}">
                <a16:creationId xmlns:a16="http://schemas.microsoft.com/office/drawing/2014/main" id="{C72331D2-0420-474C-821E-74F4CCE469C7}"/>
              </a:ext>
            </a:extLst>
          </p:cNvPr>
          <p:cNvPicPr>
            <a:picLocks noChangeAspect="1"/>
          </p:cNvPicPr>
          <p:nvPr/>
        </p:nvPicPr>
        <p:blipFill>
          <a:blip r:embed="rId3"/>
          <a:stretch>
            <a:fillRect/>
          </a:stretch>
        </p:blipFill>
        <p:spPr>
          <a:xfrm>
            <a:off x="4407567" y="1127494"/>
            <a:ext cx="4752762" cy="5444935"/>
          </a:xfrm>
          <a:prstGeom prst="rect">
            <a:avLst/>
          </a:prstGeom>
        </p:spPr>
      </p:pic>
    </p:spTree>
    <p:extLst>
      <p:ext uri="{BB962C8B-B14F-4D97-AF65-F5344CB8AC3E}">
        <p14:creationId xmlns:p14="http://schemas.microsoft.com/office/powerpoint/2010/main" val="2998746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6286500"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104: </a:t>
            </a:r>
            <a:r>
              <a:rPr lang="es-CO" sz="1800" dirty="0">
                <a:effectLst/>
                <a:latin typeface="Arial" panose="020B0604020202020204" pitchFamily="34" charset="0"/>
                <a:ea typeface="Calibri" panose="020F0502020204030204" pitchFamily="34" charset="0"/>
                <a:cs typeface="Times New Roman" panose="02020603050405020304" pitchFamily="18" charset="0"/>
              </a:rPr>
              <a:t>Veremos la cuenta que acabamos de crear y daremos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effectLst/>
                <a:latin typeface="Arial" panose="020B0604020202020204" pitchFamily="34" charset="0"/>
                <a:ea typeface="Calibri" panose="020F0502020204030204" pitchFamily="34" charset="0"/>
                <a:cs typeface="Times New Roman" panose="02020603050405020304" pitchFamily="18" charset="0"/>
              </a:rPr>
              <a:t> a los 3 puntos de la derecha</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10;&#10;Descripción generada automáticamente">
            <a:extLst>
              <a:ext uri="{FF2B5EF4-FFF2-40B4-BE49-F238E27FC236}">
                <a16:creationId xmlns:a16="http://schemas.microsoft.com/office/drawing/2014/main" id="{ABD9A304-B159-E1C7-C75D-88A27A25B45F}"/>
              </a:ext>
            </a:extLst>
          </p:cNvPr>
          <p:cNvPicPr>
            <a:picLocks noChangeAspect="1"/>
          </p:cNvPicPr>
          <p:nvPr/>
        </p:nvPicPr>
        <p:blipFill>
          <a:blip r:embed="rId3"/>
          <a:stretch>
            <a:fillRect/>
          </a:stretch>
        </p:blipFill>
        <p:spPr>
          <a:xfrm>
            <a:off x="391886" y="2547701"/>
            <a:ext cx="9060354" cy="1916022"/>
          </a:xfrm>
          <a:prstGeom prst="rect">
            <a:avLst/>
          </a:prstGeom>
        </p:spPr>
      </p:pic>
    </p:spTree>
    <p:extLst>
      <p:ext uri="{BB962C8B-B14F-4D97-AF65-F5344CB8AC3E}">
        <p14:creationId xmlns:p14="http://schemas.microsoft.com/office/powerpoint/2010/main" val="31648571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6286500" cy="373757"/>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105: </a:t>
            </a:r>
            <a:r>
              <a:rPr lang="es-CO" sz="1800" dirty="0">
                <a:effectLst/>
                <a:latin typeface="Arial" panose="020B0604020202020204" pitchFamily="34" charset="0"/>
                <a:ea typeface="Calibri" panose="020F0502020204030204" pitchFamily="34" charset="0"/>
                <a:cs typeface="Times New Roman" panose="02020603050405020304" pitchFamily="18" charset="0"/>
              </a:rPr>
              <a:t>Damos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effectLst/>
                <a:latin typeface="Arial" panose="020B0604020202020204" pitchFamily="34" charset="0"/>
                <a:ea typeface="Calibri" panose="020F0502020204030204" pitchFamily="34" charset="0"/>
                <a:cs typeface="Times New Roman" panose="02020603050405020304" pitchFamily="18" charset="0"/>
              </a:rPr>
              <a:t> en “View/</a:t>
            </a:r>
            <a:r>
              <a:rPr lang="es-CO" sz="1800" dirty="0" err="1">
                <a:effectLst/>
                <a:latin typeface="Arial" panose="020B0604020202020204" pitchFamily="34" charset="0"/>
                <a:ea typeface="Calibri" panose="020F0502020204030204" pitchFamily="34" charset="0"/>
                <a:cs typeface="Times New Roman" panose="02020603050405020304" pitchFamily="18" charset="0"/>
              </a:rPr>
              <a:t>Edit</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account</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 Chat o mensaje de texto&#10;&#10;Descripción generada automáticamente">
            <a:extLst>
              <a:ext uri="{FF2B5EF4-FFF2-40B4-BE49-F238E27FC236}">
                <a16:creationId xmlns:a16="http://schemas.microsoft.com/office/drawing/2014/main" id="{4A0F0962-C211-94B7-8CE7-E26F5B3F387D}"/>
              </a:ext>
            </a:extLst>
          </p:cNvPr>
          <p:cNvPicPr>
            <a:picLocks noChangeAspect="1"/>
          </p:cNvPicPr>
          <p:nvPr/>
        </p:nvPicPr>
        <p:blipFill>
          <a:blip r:embed="rId3"/>
          <a:stretch>
            <a:fillRect/>
          </a:stretch>
        </p:blipFill>
        <p:spPr>
          <a:xfrm>
            <a:off x="5540828" y="1247618"/>
            <a:ext cx="4827814" cy="5321568"/>
          </a:xfrm>
          <a:prstGeom prst="rect">
            <a:avLst/>
          </a:prstGeom>
        </p:spPr>
      </p:pic>
    </p:spTree>
    <p:extLst>
      <p:ext uri="{BB962C8B-B14F-4D97-AF65-F5344CB8AC3E}">
        <p14:creationId xmlns:p14="http://schemas.microsoft.com/office/powerpoint/2010/main" val="331216597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6286500"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106: </a:t>
            </a:r>
            <a:r>
              <a:rPr lang="es-CO" sz="1800" dirty="0">
                <a:effectLst/>
                <a:latin typeface="Arial" panose="020B0604020202020204" pitchFamily="34" charset="0"/>
                <a:ea typeface="Calibri" panose="020F0502020204030204" pitchFamily="34" charset="0"/>
                <a:cs typeface="Times New Roman" panose="02020603050405020304" pitchFamily="18" charset="0"/>
              </a:rPr>
              <a:t>Se nos mostrará la información de la cuenta de pruebas y daremos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effectLst/>
                <a:latin typeface="Arial" panose="020B0604020202020204" pitchFamily="34" charset="0"/>
                <a:ea typeface="Calibri" panose="020F0502020204030204" pitchFamily="34" charset="0"/>
                <a:cs typeface="Times New Roman" panose="02020603050405020304" pitchFamily="18" charset="0"/>
              </a:rPr>
              <a:t> en el ojo de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password</a:t>
            </a:r>
            <a:r>
              <a:rPr lang="es-CO" sz="1800" dirty="0">
                <a:effectLst/>
                <a:latin typeface="Arial" panose="020B0604020202020204" pitchFamily="34" charset="0"/>
                <a:ea typeface="Calibri" panose="020F0502020204030204" pitchFamily="34" charset="0"/>
                <a:cs typeface="Times New Roman" panose="02020603050405020304" pitchFamily="18" charset="0"/>
              </a:rPr>
              <a:t>” para mostrar la contraseña</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6E96AF66-D4FA-CD5C-55A8-92A8A62DED88}"/>
              </a:ext>
            </a:extLst>
          </p:cNvPr>
          <p:cNvPicPr>
            <a:picLocks noChangeAspect="1"/>
          </p:cNvPicPr>
          <p:nvPr/>
        </p:nvPicPr>
        <p:blipFill>
          <a:blip r:embed="rId3"/>
          <a:stretch>
            <a:fillRect/>
          </a:stretch>
        </p:blipFill>
        <p:spPr>
          <a:xfrm>
            <a:off x="391886" y="2755014"/>
            <a:ext cx="7994619" cy="3319784"/>
          </a:xfrm>
          <a:prstGeom prst="rect">
            <a:avLst/>
          </a:prstGeom>
        </p:spPr>
      </p:pic>
    </p:spTree>
    <p:extLst>
      <p:ext uri="{BB962C8B-B14F-4D97-AF65-F5344CB8AC3E}">
        <p14:creationId xmlns:p14="http://schemas.microsoft.com/office/powerpoint/2010/main" val="41993167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6286500"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107: </a:t>
            </a:r>
            <a:r>
              <a:rPr lang="es-CO" sz="1800" dirty="0">
                <a:effectLst/>
                <a:latin typeface="Arial" panose="020B0604020202020204" pitchFamily="34" charset="0"/>
                <a:ea typeface="Calibri" panose="020F0502020204030204" pitchFamily="34" charset="0"/>
                <a:cs typeface="Times New Roman" panose="02020603050405020304" pitchFamily="18" charset="0"/>
              </a:rPr>
              <a:t>Copiaremos la información del “Email” y el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Password</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Correo electrónico&#10;&#10;Descripción generada automáticamente">
            <a:extLst>
              <a:ext uri="{FF2B5EF4-FFF2-40B4-BE49-F238E27FC236}">
                <a16:creationId xmlns:a16="http://schemas.microsoft.com/office/drawing/2014/main" id="{E3D6C68A-1E96-BA21-11BA-FA4567848850}"/>
              </a:ext>
            </a:extLst>
          </p:cNvPr>
          <p:cNvPicPr>
            <a:picLocks noChangeAspect="1"/>
          </p:cNvPicPr>
          <p:nvPr/>
        </p:nvPicPr>
        <p:blipFill>
          <a:blip r:embed="rId3"/>
          <a:stretch>
            <a:fillRect/>
          </a:stretch>
        </p:blipFill>
        <p:spPr>
          <a:xfrm>
            <a:off x="391886" y="2515347"/>
            <a:ext cx="8812942" cy="2383224"/>
          </a:xfrm>
          <a:prstGeom prst="rect">
            <a:avLst/>
          </a:prstGeom>
        </p:spPr>
      </p:pic>
    </p:spTree>
    <p:extLst>
      <p:ext uri="{BB962C8B-B14F-4D97-AF65-F5344CB8AC3E}">
        <p14:creationId xmlns:p14="http://schemas.microsoft.com/office/powerpoint/2010/main" val="58125587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6286500"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108: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iremos de nuevo al paso (100) he iniciamos sesión con la información de la cuenta de pruebas.</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Aplicación&#10;&#10;Descripción generada automáticamente">
            <a:extLst>
              <a:ext uri="{FF2B5EF4-FFF2-40B4-BE49-F238E27FC236}">
                <a16:creationId xmlns:a16="http://schemas.microsoft.com/office/drawing/2014/main" id="{7EF7340F-B138-C17D-49A7-CC287493C309}"/>
              </a:ext>
            </a:extLst>
          </p:cNvPr>
          <p:cNvPicPr>
            <a:picLocks noChangeAspect="1"/>
          </p:cNvPicPr>
          <p:nvPr/>
        </p:nvPicPr>
        <p:blipFill>
          <a:blip r:embed="rId3"/>
          <a:stretch>
            <a:fillRect/>
          </a:stretch>
        </p:blipFill>
        <p:spPr>
          <a:xfrm>
            <a:off x="6732815" y="1116568"/>
            <a:ext cx="3635540" cy="5155962"/>
          </a:xfrm>
          <a:prstGeom prst="rect">
            <a:avLst/>
          </a:prstGeom>
        </p:spPr>
      </p:pic>
    </p:spTree>
    <p:extLst>
      <p:ext uri="{BB962C8B-B14F-4D97-AF65-F5344CB8AC3E}">
        <p14:creationId xmlns:p14="http://schemas.microsoft.com/office/powerpoint/2010/main" val="42209959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6286500"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109: </a:t>
            </a:r>
            <a:r>
              <a:rPr lang="es-CO" sz="1800" dirty="0">
                <a:effectLst/>
                <a:latin typeface="Arial" panose="020B0604020202020204" pitchFamily="34" charset="0"/>
                <a:ea typeface="Calibri" panose="020F0502020204030204" pitchFamily="34" charset="0"/>
                <a:cs typeface="Times New Roman" panose="02020603050405020304" pitchFamily="18" charset="0"/>
              </a:rPr>
              <a:t>Esto es lo que verán las personas que entren, daremos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effectLst/>
                <a:latin typeface="Arial" panose="020B0604020202020204" pitchFamily="34" charset="0"/>
                <a:ea typeface="Calibri" panose="020F0502020204030204" pitchFamily="34" charset="0"/>
                <a:cs typeface="Times New Roman" panose="02020603050405020304" pitchFamily="18" charset="0"/>
              </a:rPr>
              <a:t> en “Complete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purchase</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1B04973E-F6B8-2964-68DF-6B8057366BD4}"/>
              </a:ext>
            </a:extLst>
          </p:cNvPr>
          <p:cNvPicPr>
            <a:picLocks noChangeAspect="1"/>
          </p:cNvPicPr>
          <p:nvPr/>
        </p:nvPicPr>
        <p:blipFill>
          <a:blip r:embed="rId3"/>
          <a:stretch>
            <a:fillRect/>
          </a:stretch>
        </p:blipFill>
        <p:spPr>
          <a:xfrm>
            <a:off x="7203412" y="577579"/>
            <a:ext cx="3489289" cy="5702842"/>
          </a:xfrm>
          <a:prstGeom prst="rect">
            <a:avLst/>
          </a:prstGeom>
        </p:spPr>
      </p:pic>
    </p:spTree>
    <p:extLst>
      <p:ext uri="{BB962C8B-B14F-4D97-AF65-F5344CB8AC3E}">
        <p14:creationId xmlns:p14="http://schemas.microsoft.com/office/powerpoint/2010/main" val="38192591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6286500"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110: </a:t>
            </a:r>
            <a:r>
              <a:rPr lang="es-CO" sz="1800" dirty="0">
                <a:effectLst/>
                <a:latin typeface="Arial" panose="020B0604020202020204" pitchFamily="34" charset="0"/>
                <a:ea typeface="Calibri" panose="020F0502020204030204" pitchFamily="34" charset="0"/>
                <a:cs typeface="Times New Roman" panose="02020603050405020304" pitchFamily="18" charset="0"/>
              </a:rPr>
              <a:t>Veremos que todo esté funcionando correctamente significa que la orden se está enviando (recuerda que debes tener el servidor abierto)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Texto&#10;&#10;Descripción generada automáticamente con confianza media">
            <a:extLst>
              <a:ext uri="{FF2B5EF4-FFF2-40B4-BE49-F238E27FC236}">
                <a16:creationId xmlns:a16="http://schemas.microsoft.com/office/drawing/2014/main" id="{97EFD431-5D1B-F07A-E1BF-859AF95443FA}"/>
              </a:ext>
            </a:extLst>
          </p:cNvPr>
          <p:cNvPicPr>
            <a:picLocks noChangeAspect="1"/>
          </p:cNvPicPr>
          <p:nvPr/>
        </p:nvPicPr>
        <p:blipFill rotWithShape="1">
          <a:blip r:embed="rId3"/>
          <a:srcRect r="49423" b="49549"/>
          <a:stretch/>
        </p:blipFill>
        <p:spPr bwMode="auto">
          <a:xfrm>
            <a:off x="391886" y="3349850"/>
            <a:ext cx="8225937" cy="179500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7693489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6286500" cy="1262846"/>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111: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iremos de nuevo a visual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studio</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code</a:t>
            </a:r>
            <a:r>
              <a:rPr lang="es-CO" sz="1800" dirty="0">
                <a:effectLst/>
                <a:latin typeface="Arial" panose="020B0604020202020204" pitchFamily="34" charset="0"/>
                <a:ea typeface="Calibri" panose="020F0502020204030204" pitchFamily="34" charset="0"/>
                <a:cs typeface="Times New Roman" panose="02020603050405020304" pitchFamily="18" charset="0"/>
              </a:rPr>
              <a:t> al archivo “payment.controller.js” y vamos a la función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captureOrder</a:t>
            </a:r>
            <a:r>
              <a:rPr lang="es-CO" sz="1800" dirty="0">
                <a:effectLst/>
                <a:latin typeface="Arial" panose="020B0604020202020204" pitchFamily="34" charset="0"/>
                <a:ea typeface="Calibri" panose="020F0502020204030204" pitchFamily="34" charset="0"/>
                <a:cs typeface="Times New Roman" panose="02020603050405020304" pitchFamily="18" charset="0"/>
              </a:rPr>
              <a:t>” y vamos a quitar lo que esta seleccionado para hacerlo una función flecha.</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6421A01B-A38A-0BA3-E31B-822AC4DCB13F}"/>
              </a:ext>
            </a:extLst>
          </p:cNvPr>
          <p:cNvPicPr>
            <a:picLocks noChangeAspect="1"/>
          </p:cNvPicPr>
          <p:nvPr/>
        </p:nvPicPr>
        <p:blipFill>
          <a:blip r:embed="rId3"/>
          <a:stretch>
            <a:fillRect/>
          </a:stretch>
        </p:blipFill>
        <p:spPr>
          <a:xfrm>
            <a:off x="391886" y="3204830"/>
            <a:ext cx="11280287" cy="1203588"/>
          </a:xfrm>
          <a:prstGeom prst="rect">
            <a:avLst/>
          </a:prstGeom>
        </p:spPr>
      </p:pic>
    </p:spTree>
    <p:extLst>
      <p:ext uri="{BB962C8B-B14F-4D97-AF65-F5344CB8AC3E}">
        <p14:creationId xmlns:p14="http://schemas.microsoft.com/office/powerpoint/2010/main" val="4537129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6286500" cy="373757"/>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112: </a:t>
            </a:r>
            <a:r>
              <a:rPr lang="es-CO" sz="1800" dirty="0">
                <a:effectLst/>
                <a:latin typeface="Arial" panose="020B0604020202020204" pitchFamily="34" charset="0"/>
                <a:ea typeface="Calibri" panose="020F0502020204030204" pitchFamily="34" charset="0"/>
                <a:cs typeface="Times New Roman" panose="02020603050405020304" pitchFamily="18" charset="0"/>
              </a:rPr>
              <a:t>Así tiene que haber quedado.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10;&#10;Descripción generada automáticamente">
            <a:extLst>
              <a:ext uri="{FF2B5EF4-FFF2-40B4-BE49-F238E27FC236}">
                <a16:creationId xmlns:a16="http://schemas.microsoft.com/office/drawing/2014/main" id="{C496100C-B726-EEBA-3CCF-51A4876EC201}"/>
              </a:ext>
            </a:extLst>
          </p:cNvPr>
          <p:cNvPicPr>
            <a:picLocks noChangeAspect="1"/>
          </p:cNvPicPr>
          <p:nvPr/>
        </p:nvPicPr>
        <p:blipFill>
          <a:blip r:embed="rId3"/>
          <a:stretch>
            <a:fillRect/>
          </a:stretch>
        </p:blipFill>
        <p:spPr>
          <a:xfrm>
            <a:off x="202324" y="2201762"/>
            <a:ext cx="11350506" cy="1602787"/>
          </a:xfrm>
          <a:prstGeom prst="rect">
            <a:avLst/>
          </a:prstGeom>
        </p:spPr>
      </p:pic>
    </p:spTree>
    <p:extLst>
      <p:ext uri="{BB962C8B-B14F-4D97-AF65-F5344CB8AC3E}">
        <p14:creationId xmlns:p14="http://schemas.microsoft.com/office/powerpoint/2010/main" val="3082323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642601" y="2322943"/>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642601" y="552429"/>
            <a:ext cx="3969703" cy="151230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rgbClr val="38AA00"/>
                </a:solidFill>
                <a:latin typeface="Work Sans Light" pitchFamily="2" charset="77"/>
              </a:rPr>
              <a:t>Proceso instalación </a:t>
            </a:r>
            <a:r>
              <a:rPr lang="es-CO" dirty="0" err="1">
                <a:solidFill>
                  <a:srgbClr val="38AA00"/>
                </a:solidFill>
                <a:latin typeface="Work Sans Light" pitchFamily="2" charset="77"/>
              </a:rPr>
              <a:t>Node</a:t>
            </a:r>
            <a:r>
              <a:rPr lang="es-CO" dirty="0">
                <a:solidFill>
                  <a:srgbClr val="38AA00"/>
                </a:solidFill>
                <a:latin typeface="Work Sans Light" pitchFamily="2" charset="77"/>
              </a:rPr>
              <a:t> JS</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15516" y="2928392"/>
            <a:ext cx="4223871" cy="670120"/>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 </a:t>
            </a:r>
            <a:r>
              <a:rPr lang="es-CO" sz="1800" dirty="0">
                <a:effectLst/>
                <a:latin typeface="Arial" panose="020B0604020202020204" pitchFamily="34" charset="0"/>
                <a:ea typeface="Calibri" panose="020F0502020204030204" pitchFamily="34" charset="0"/>
                <a:cs typeface="Times New Roman" panose="02020603050405020304" pitchFamily="18" charset="0"/>
              </a:rPr>
              <a:t>Escribimos en Google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node</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js</a:t>
            </a:r>
            <a:r>
              <a:rPr lang="es-CO" sz="1800" dirty="0">
                <a:effectLst/>
                <a:latin typeface="Arial" panose="020B0604020202020204" pitchFamily="34" charset="0"/>
                <a:ea typeface="Calibri" panose="020F0502020204030204" pitchFamily="34" charset="0"/>
                <a:cs typeface="Times New Roman" panose="02020603050405020304" pitchFamily="18" charset="0"/>
              </a:rPr>
              <a:t> y seleccionamos la primera opción.</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10;&#10;Descripción generada automáticamente">
            <a:extLst>
              <a:ext uri="{FF2B5EF4-FFF2-40B4-BE49-F238E27FC236}">
                <a16:creationId xmlns:a16="http://schemas.microsoft.com/office/drawing/2014/main" id="{BE16B9E4-A3E3-10B4-B884-95DF30BE7F67}"/>
              </a:ext>
            </a:extLst>
          </p:cNvPr>
          <p:cNvPicPr>
            <a:picLocks noChangeAspect="1"/>
          </p:cNvPicPr>
          <p:nvPr/>
        </p:nvPicPr>
        <p:blipFill>
          <a:blip r:embed="rId2"/>
          <a:stretch>
            <a:fillRect/>
          </a:stretch>
        </p:blipFill>
        <p:spPr>
          <a:xfrm>
            <a:off x="4972506" y="2633573"/>
            <a:ext cx="6593950" cy="2966457"/>
          </a:xfrm>
          <a:prstGeom prst="rect">
            <a:avLst/>
          </a:prstGeom>
        </p:spPr>
      </p:pic>
    </p:spTree>
    <p:extLst>
      <p:ext uri="{BB962C8B-B14F-4D97-AF65-F5344CB8AC3E}">
        <p14:creationId xmlns:p14="http://schemas.microsoft.com/office/powerpoint/2010/main" val="346740136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9617528" cy="1559209"/>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113: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convertimos la función 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async</a:t>
            </a:r>
            <a:r>
              <a:rPr lang="es-CO" sz="1800" dirty="0">
                <a:effectLst/>
                <a:latin typeface="Arial" panose="020B0604020202020204" pitchFamily="34" charset="0"/>
                <a:ea typeface="Calibri" panose="020F0502020204030204" pitchFamily="34" charset="0"/>
                <a:cs typeface="Times New Roman" panose="02020603050405020304" pitchFamily="18" charset="0"/>
              </a:rPr>
              <a:t> (línea 60) y dentro de la función vamos a obtener el token de la consulta (línea 63), también realizaremos una solicitud POST a la API mediante una constante que llamada “response” que va a esperar la respuesta (línea 66), dentro de la constante vamos a capturar el token (línea 67 y 68) y vamos a autentificar la información de PAYPAL (línea desde la 69 hasta la 72)</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B30A4EC4-16F3-82FC-56EF-3C79CC6FC267}"/>
              </a:ext>
            </a:extLst>
          </p:cNvPr>
          <p:cNvPicPr>
            <a:picLocks noChangeAspect="1"/>
          </p:cNvPicPr>
          <p:nvPr/>
        </p:nvPicPr>
        <p:blipFill>
          <a:blip r:embed="rId3"/>
          <a:stretch>
            <a:fillRect/>
          </a:stretch>
        </p:blipFill>
        <p:spPr>
          <a:xfrm>
            <a:off x="224095" y="3429000"/>
            <a:ext cx="8108919" cy="2845186"/>
          </a:xfrm>
          <a:prstGeom prst="rect">
            <a:avLst/>
          </a:prstGeom>
        </p:spPr>
      </p:pic>
    </p:spTree>
    <p:extLst>
      <p:ext uri="{BB962C8B-B14F-4D97-AF65-F5344CB8AC3E}">
        <p14:creationId xmlns:p14="http://schemas.microsoft.com/office/powerpoint/2010/main" val="327765977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788531"/>
            <a:ext cx="9013372"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114:</a:t>
            </a:r>
            <a:r>
              <a:rPr lang="es-CO" sz="1800" dirty="0">
                <a:effectLst/>
                <a:latin typeface="Arial" panose="020B0604020202020204" pitchFamily="34" charset="0"/>
                <a:ea typeface="Calibri" panose="020F0502020204030204" pitchFamily="34" charset="0"/>
                <a:cs typeface="Times New Roman" panose="02020603050405020304" pitchFamily="18" charset="0"/>
              </a:rPr>
              <a:t> Ahora antes de terminar la función, pero después de la solicitud POST vamos a imprimir en la consola los datos de la respuesta de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paypal</a:t>
            </a:r>
            <a:r>
              <a:rPr lang="es-CO" sz="1800" dirty="0">
                <a:effectLst/>
                <a:latin typeface="Arial" panose="020B0604020202020204" pitchFamily="34" charset="0"/>
                <a:ea typeface="Calibri" panose="020F0502020204030204" pitchFamily="34" charset="0"/>
                <a:cs typeface="Times New Roman" panose="02020603050405020304" pitchFamily="18" charset="0"/>
              </a:rPr>
              <a:t> (línea 76) y vamos a enviar una respuesta al cliente informándole que ya pago (línea 79)</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1F6581C3-FCC7-0773-10B1-D7552C228631}"/>
              </a:ext>
            </a:extLst>
          </p:cNvPr>
          <p:cNvPicPr>
            <a:picLocks noChangeAspect="1"/>
          </p:cNvPicPr>
          <p:nvPr/>
        </p:nvPicPr>
        <p:blipFill>
          <a:blip r:embed="rId3"/>
          <a:stretch>
            <a:fillRect/>
          </a:stretch>
        </p:blipFill>
        <p:spPr>
          <a:xfrm>
            <a:off x="391885" y="3429000"/>
            <a:ext cx="10596671" cy="1975757"/>
          </a:xfrm>
          <a:prstGeom prst="rect">
            <a:avLst/>
          </a:prstGeom>
        </p:spPr>
      </p:pic>
    </p:spTree>
    <p:extLst>
      <p:ext uri="{BB962C8B-B14F-4D97-AF65-F5344CB8AC3E}">
        <p14:creationId xmlns:p14="http://schemas.microsoft.com/office/powerpoint/2010/main" val="24782068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8229600"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115: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Ahore</a:t>
            </a:r>
            <a:r>
              <a:rPr lang="es-CO" sz="1800" dirty="0">
                <a:effectLst/>
                <a:latin typeface="Arial" panose="020B0604020202020204" pitchFamily="34" charset="0"/>
                <a:ea typeface="Calibri" panose="020F0502020204030204" pitchFamily="34" charset="0"/>
                <a:cs typeface="Times New Roman" panose="02020603050405020304" pitchFamily="18" charset="0"/>
              </a:rPr>
              <a:t> iremos a la función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createOrder</a:t>
            </a:r>
            <a:r>
              <a:rPr lang="es-CO" sz="1800" dirty="0">
                <a:effectLst/>
                <a:latin typeface="Arial" panose="020B0604020202020204" pitchFamily="34" charset="0"/>
                <a:ea typeface="Calibri" panose="020F0502020204030204" pitchFamily="34" charset="0"/>
                <a:cs typeface="Times New Roman" panose="02020603050405020304" pitchFamily="18" charset="0"/>
              </a:rPr>
              <a:t>” y justo antes de terminar vamos a borrar desde la (línea 51 hasta la 55)</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CC7ABCBC-1D01-2D67-123F-834572671EE3}"/>
              </a:ext>
            </a:extLst>
          </p:cNvPr>
          <p:cNvPicPr>
            <a:picLocks noChangeAspect="1"/>
          </p:cNvPicPr>
          <p:nvPr/>
        </p:nvPicPr>
        <p:blipFill>
          <a:blip r:embed="rId3"/>
          <a:stretch>
            <a:fillRect/>
          </a:stretch>
        </p:blipFill>
        <p:spPr>
          <a:xfrm>
            <a:off x="391886" y="2755014"/>
            <a:ext cx="11210903" cy="2855368"/>
          </a:xfrm>
          <a:prstGeom prst="rect">
            <a:avLst/>
          </a:prstGeom>
        </p:spPr>
      </p:pic>
    </p:spTree>
    <p:extLst>
      <p:ext uri="{BB962C8B-B14F-4D97-AF65-F5344CB8AC3E}">
        <p14:creationId xmlns:p14="http://schemas.microsoft.com/office/powerpoint/2010/main" val="41501449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6286500"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116: </a:t>
            </a:r>
            <a:r>
              <a:rPr lang="es-CO" sz="1800" dirty="0">
                <a:effectLst/>
                <a:latin typeface="Arial" panose="020B0604020202020204" pitchFamily="34" charset="0"/>
                <a:ea typeface="Calibri" panose="020F0502020204030204" pitchFamily="34" charset="0"/>
                <a:cs typeface="Times New Roman" panose="02020603050405020304" pitchFamily="18" charset="0"/>
              </a:rPr>
              <a:t>Y solo vamos a retornas la respuesta JSON al cliente con los datos de la respuesta (línea 52)</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4D099897-A908-A3C4-0C43-C0424F645738}"/>
              </a:ext>
            </a:extLst>
          </p:cNvPr>
          <p:cNvPicPr>
            <a:picLocks noChangeAspect="1"/>
          </p:cNvPicPr>
          <p:nvPr/>
        </p:nvPicPr>
        <p:blipFill>
          <a:blip r:embed="rId3"/>
          <a:stretch>
            <a:fillRect/>
          </a:stretch>
        </p:blipFill>
        <p:spPr>
          <a:xfrm>
            <a:off x="391886" y="2786129"/>
            <a:ext cx="11237330" cy="2195844"/>
          </a:xfrm>
          <a:prstGeom prst="rect">
            <a:avLst/>
          </a:prstGeom>
        </p:spPr>
      </p:pic>
    </p:spTree>
    <p:extLst>
      <p:ext uri="{BB962C8B-B14F-4D97-AF65-F5344CB8AC3E}">
        <p14:creationId xmlns:p14="http://schemas.microsoft.com/office/powerpoint/2010/main" val="405734997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6286500"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117: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al ir de nuevo a nuestra página muestra la información que hemos solicitado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 Correo electrónico&#10;&#10;Descripción generada automáticamente">
            <a:extLst>
              <a:ext uri="{FF2B5EF4-FFF2-40B4-BE49-F238E27FC236}">
                <a16:creationId xmlns:a16="http://schemas.microsoft.com/office/drawing/2014/main" id="{8C1496B5-B8CD-0A4F-1C5C-22A2D89762BF}"/>
              </a:ext>
            </a:extLst>
          </p:cNvPr>
          <p:cNvPicPr>
            <a:picLocks noChangeAspect="1"/>
          </p:cNvPicPr>
          <p:nvPr/>
        </p:nvPicPr>
        <p:blipFill>
          <a:blip r:embed="rId3"/>
          <a:stretch>
            <a:fillRect/>
          </a:stretch>
        </p:blipFill>
        <p:spPr>
          <a:xfrm>
            <a:off x="391886" y="2933871"/>
            <a:ext cx="9125047" cy="1744889"/>
          </a:xfrm>
          <a:prstGeom prst="rect">
            <a:avLst/>
          </a:prstGeom>
        </p:spPr>
      </p:pic>
    </p:spTree>
    <p:extLst>
      <p:ext uri="{BB962C8B-B14F-4D97-AF65-F5344CB8AC3E}">
        <p14:creationId xmlns:p14="http://schemas.microsoft.com/office/powerpoint/2010/main" val="384373913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2841171" cy="3337388"/>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118: </a:t>
            </a:r>
            <a:r>
              <a:rPr lang="es-CO" sz="1800" dirty="0">
                <a:effectLst/>
                <a:latin typeface="Arial" panose="020B0604020202020204" pitchFamily="34" charset="0"/>
                <a:ea typeface="Calibri" panose="020F0502020204030204" pitchFamily="34" charset="0"/>
                <a:cs typeface="Times New Roman" panose="02020603050405020304" pitchFamily="18" charset="0"/>
              </a:rPr>
              <a:t>Para ver todo más organizado ya que es un formato JSON hay 2 opciones, en caso de que tengas la opción de arriba que dice “Dar formato al texto” puedes chulear la opción, si es así puedes saltarte hasta el paso (123) de lo contrario continua.</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10;&#10;Descripción generada automáticamente">
            <a:extLst>
              <a:ext uri="{FF2B5EF4-FFF2-40B4-BE49-F238E27FC236}">
                <a16:creationId xmlns:a16="http://schemas.microsoft.com/office/drawing/2014/main" id="{66E73829-34F4-FECB-2B04-0C0483C6839C}"/>
              </a:ext>
            </a:extLst>
          </p:cNvPr>
          <p:cNvPicPr>
            <a:picLocks noChangeAspect="1"/>
          </p:cNvPicPr>
          <p:nvPr/>
        </p:nvPicPr>
        <p:blipFill>
          <a:blip r:embed="rId3"/>
          <a:stretch>
            <a:fillRect/>
          </a:stretch>
        </p:blipFill>
        <p:spPr>
          <a:xfrm>
            <a:off x="3853544" y="1459093"/>
            <a:ext cx="6975520" cy="4443793"/>
          </a:xfrm>
          <a:prstGeom prst="rect">
            <a:avLst/>
          </a:prstGeom>
        </p:spPr>
      </p:pic>
    </p:spTree>
    <p:extLst>
      <p:ext uri="{BB962C8B-B14F-4D97-AF65-F5344CB8AC3E}">
        <p14:creationId xmlns:p14="http://schemas.microsoft.com/office/powerpoint/2010/main" val="17941287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10743"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119: </a:t>
            </a:r>
            <a:r>
              <a:rPr lang="es-CO" sz="1800" dirty="0">
                <a:effectLst/>
                <a:latin typeface="Arial" panose="020B0604020202020204" pitchFamily="34" charset="0"/>
                <a:ea typeface="Calibri" panose="020F0502020204030204" pitchFamily="34" charset="0"/>
                <a:cs typeface="Times New Roman" panose="02020603050405020304" pitchFamily="18" charset="0"/>
              </a:rPr>
              <a:t>Buscaremos en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google</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json</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viewer</a:t>
            </a:r>
            <a:r>
              <a:rPr lang="es-CO" sz="1800" dirty="0">
                <a:effectLst/>
                <a:latin typeface="Arial" panose="020B0604020202020204" pitchFamily="34" charset="0"/>
                <a:ea typeface="Calibri" panose="020F0502020204030204" pitchFamily="34" charset="0"/>
                <a:cs typeface="Times New Roman" panose="02020603050405020304" pitchFamily="18" charset="0"/>
              </a:rPr>
              <a:t>” y buscaremos la opción de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google</a:t>
            </a:r>
            <a:r>
              <a:rPr lang="es-CO" sz="1800" dirty="0">
                <a:effectLst/>
                <a:latin typeface="Arial" panose="020B0604020202020204" pitchFamily="34" charset="0"/>
                <a:ea typeface="Calibri" panose="020F0502020204030204" pitchFamily="34" charset="0"/>
                <a:cs typeface="Times New Roman" panose="02020603050405020304" pitchFamily="18" charset="0"/>
              </a:rPr>
              <a:t> para instalar la extensión</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70AA5970-D435-E83D-4B60-10AC825F66FA}"/>
              </a:ext>
            </a:extLst>
          </p:cNvPr>
          <p:cNvPicPr>
            <a:picLocks noChangeAspect="1"/>
          </p:cNvPicPr>
          <p:nvPr/>
        </p:nvPicPr>
        <p:blipFill>
          <a:blip r:embed="rId3"/>
          <a:stretch>
            <a:fillRect/>
          </a:stretch>
        </p:blipFill>
        <p:spPr>
          <a:xfrm>
            <a:off x="6096000" y="1116568"/>
            <a:ext cx="4774021" cy="5531955"/>
          </a:xfrm>
          <a:prstGeom prst="rect">
            <a:avLst/>
          </a:prstGeom>
        </p:spPr>
      </p:pic>
    </p:spTree>
    <p:extLst>
      <p:ext uri="{BB962C8B-B14F-4D97-AF65-F5344CB8AC3E}">
        <p14:creationId xmlns:p14="http://schemas.microsoft.com/office/powerpoint/2010/main" val="180292020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6286500" cy="373757"/>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120:</a:t>
            </a:r>
            <a:r>
              <a:rPr lang="es-CO" sz="1800" dirty="0">
                <a:effectLst/>
                <a:latin typeface="Arial" panose="020B0604020202020204" pitchFamily="34" charset="0"/>
                <a:ea typeface="Calibri" panose="020F0502020204030204" pitchFamily="34" charset="0"/>
                <a:cs typeface="Times New Roman" panose="02020603050405020304" pitchFamily="18" charset="0"/>
              </a:rPr>
              <a:t> Ahora daremos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effectLst/>
                <a:latin typeface="Arial" panose="020B0604020202020204" pitchFamily="34" charset="0"/>
                <a:ea typeface="Calibri" panose="020F0502020204030204" pitchFamily="34" charset="0"/>
                <a:cs typeface="Times New Roman" panose="02020603050405020304" pitchFamily="18" charset="0"/>
              </a:rPr>
              <a:t> en “Agregar a Chrome”</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 Correo electrónico&#10;&#10;Descripción generada automáticamente">
            <a:extLst>
              <a:ext uri="{FF2B5EF4-FFF2-40B4-BE49-F238E27FC236}">
                <a16:creationId xmlns:a16="http://schemas.microsoft.com/office/drawing/2014/main" id="{39B48938-279A-622E-50D8-C3CDF0EBEBDE}"/>
              </a:ext>
            </a:extLst>
          </p:cNvPr>
          <p:cNvPicPr>
            <a:picLocks noChangeAspect="1"/>
          </p:cNvPicPr>
          <p:nvPr/>
        </p:nvPicPr>
        <p:blipFill>
          <a:blip r:embed="rId3"/>
          <a:stretch>
            <a:fillRect/>
          </a:stretch>
        </p:blipFill>
        <p:spPr>
          <a:xfrm>
            <a:off x="391886" y="2332400"/>
            <a:ext cx="9274628" cy="3138766"/>
          </a:xfrm>
          <a:prstGeom prst="rect">
            <a:avLst/>
          </a:prstGeom>
        </p:spPr>
      </p:pic>
    </p:spTree>
    <p:extLst>
      <p:ext uri="{BB962C8B-B14F-4D97-AF65-F5344CB8AC3E}">
        <p14:creationId xmlns:p14="http://schemas.microsoft.com/office/powerpoint/2010/main" val="41119166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6286500"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121: </a:t>
            </a:r>
            <a:r>
              <a:rPr lang="es-CO" sz="1800" dirty="0">
                <a:effectLst/>
                <a:latin typeface="Arial" panose="020B0604020202020204" pitchFamily="34" charset="0"/>
                <a:ea typeface="Calibri" panose="020F0502020204030204" pitchFamily="34" charset="0"/>
                <a:cs typeface="Times New Roman" panose="02020603050405020304" pitchFamily="18" charset="0"/>
              </a:rPr>
              <a:t>Nos saldrá está pestaña y daremos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effectLst/>
                <a:latin typeface="Arial" panose="020B0604020202020204" pitchFamily="34" charset="0"/>
                <a:ea typeface="Calibri" panose="020F0502020204030204" pitchFamily="34" charset="0"/>
                <a:cs typeface="Times New Roman" panose="02020603050405020304" pitchFamily="18" charset="0"/>
              </a:rPr>
              <a:t> en “añadir extensión”</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 Chat o mensaje de texto&#10;&#10;Descripción generada automáticamente">
            <a:extLst>
              <a:ext uri="{FF2B5EF4-FFF2-40B4-BE49-F238E27FC236}">
                <a16:creationId xmlns:a16="http://schemas.microsoft.com/office/drawing/2014/main" id="{8EE812BF-B80E-A39E-B962-FA8F93E6A2AF}"/>
              </a:ext>
            </a:extLst>
          </p:cNvPr>
          <p:cNvPicPr>
            <a:picLocks noChangeAspect="1"/>
          </p:cNvPicPr>
          <p:nvPr/>
        </p:nvPicPr>
        <p:blipFill>
          <a:blip r:embed="rId3"/>
          <a:stretch>
            <a:fillRect/>
          </a:stretch>
        </p:blipFill>
        <p:spPr>
          <a:xfrm>
            <a:off x="391886" y="2699657"/>
            <a:ext cx="7665140" cy="3162300"/>
          </a:xfrm>
          <a:prstGeom prst="rect">
            <a:avLst/>
          </a:prstGeom>
        </p:spPr>
      </p:pic>
    </p:spTree>
    <p:extLst>
      <p:ext uri="{BB962C8B-B14F-4D97-AF65-F5344CB8AC3E}">
        <p14:creationId xmlns:p14="http://schemas.microsoft.com/office/powerpoint/2010/main" val="11923843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788531"/>
            <a:ext cx="7707085" cy="373757"/>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122: </a:t>
            </a:r>
            <a:r>
              <a:rPr lang="es-CO" sz="1800" dirty="0">
                <a:effectLst/>
                <a:latin typeface="Arial" panose="020B0604020202020204" pitchFamily="34" charset="0"/>
                <a:ea typeface="Calibri" panose="020F0502020204030204" pitchFamily="34" charset="0"/>
                <a:cs typeface="Times New Roman" panose="02020603050405020304" pitchFamily="18" charset="0"/>
              </a:rPr>
              <a:t>Y refrescamos la página para que se agregue el formato.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10;&#10;Descripción generada automáticamente">
            <a:extLst>
              <a:ext uri="{FF2B5EF4-FFF2-40B4-BE49-F238E27FC236}">
                <a16:creationId xmlns:a16="http://schemas.microsoft.com/office/drawing/2014/main" id="{F5D6C405-96AE-8341-A19F-F659C91453DC}"/>
              </a:ext>
            </a:extLst>
          </p:cNvPr>
          <p:cNvPicPr>
            <a:picLocks noChangeAspect="1"/>
          </p:cNvPicPr>
          <p:nvPr/>
        </p:nvPicPr>
        <p:blipFill>
          <a:blip r:embed="rId3"/>
          <a:stretch>
            <a:fillRect/>
          </a:stretch>
        </p:blipFill>
        <p:spPr>
          <a:xfrm>
            <a:off x="391886" y="2695633"/>
            <a:ext cx="11103429" cy="2204856"/>
          </a:xfrm>
          <a:prstGeom prst="rect">
            <a:avLst/>
          </a:prstGeom>
        </p:spPr>
      </p:pic>
    </p:spTree>
    <p:extLst>
      <p:ext uri="{BB962C8B-B14F-4D97-AF65-F5344CB8AC3E}">
        <p14:creationId xmlns:p14="http://schemas.microsoft.com/office/powerpoint/2010/main" val="2119764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175432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5400" b="1" dirty="0">
                <a:solidFill>
                  <a:schemeClr val="accent1"/>
                </a:solidFill>
                <a:latin typeface="Work Sans Light" pitchFamily="2" charset="77"/>
              </a:rPr>
              <a:t>P</a:t>
            </a:r>
            <a:r>
              <a:rPr lang="es-CO" sz="5400" b="1" dirty="0" err="1">
                <a:solidFill>
                  <a:schemeClr val="accent1"/>
                </a:solidFill>
                <a:latin typeface="Work Sans Light" pitchFamily="2" charset="77"/>
              </a:rPr>
              <a:t>roceso</a:t>
            </a:r>
            <a:r>
              <a:rPr lang="es-CO" sz="5400" b="1" dirty="0">
                <a:solidFill>
                  <a:schemeClr val="accent1"/>
                </a:solidFill>
                <a:latin typeface="Work Sans Light" pitchFamily="2" charset="77"/>
              </a:rPr>
              <a:t> instalación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5400" b="1" i="0" u="none" strike="noStrike" kern="1200" cap="none" spc="0" normalizeH="0" baseline="0" noProof="0" dirty="0" err="1">
                <a:ln>
                  <a:noFill/>
                </a:ln>
                <a:solidFill>
                  <a:schemeClr val="accent1"/>
                </a:solidFill>
                <a:effectLst/>
                <a:uLnTx/>
                <a:uFillTx/>
                <a:latin typeface="Work Sans Light" pitchFamily="2" charset="77"/>
                <a:ea typeface="+mn-ea"/>
                <a:cs typeface="+mn-cs"/>
              </a:rPr>
              <a:t>Node</a:t>
            </a:r>
            <a:r>
              <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rPr>
              <a:t> JS</a:t>
            </a: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541599" y="2063460"/>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2433126"/>
            <a:ext cx="6008914" cy="670120"/>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seleccionar la opción “LTS” ya que es más estable que la nueva</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10;&#10;Descripción generada automáticamente con confianza media">
            <a:extLst>
              <a:ext uri="{FF2B5EF4-FFF2-40B4-BE49-F238E27FC236}">
                <a16:creationId xmlns:a16="http://schemas.microsoft.com/office/drawing/2014/main" id="{E6F81A44-8506-F738-5BE9-4E857755319D}"/>
              </a:ext>
            </a:extLst>
          </p:cNvPr>
          <p:cNvPicPr>
            <a:picLocks noChangeAspect="1"/>
          </p:cNvPicPr>
          <p:nvPr/>
        </p:nvPicPr>
        <p:blipFill>
          <a:blip r:embed="rId3"/>
          <a:stretch>
            <a:fillRect/>
          </a:stretch>
        </p:blipFill>
        <p:spPr>
          <a:xfrm>
            <a:off x="769892" y="3429000"/>
            <a:ext cx="5612130" cy="2379980"/>
          </a:xfrm>
          <a:prstGeom prst="rect">
            <a:avLst/>
          </a:prstGeom>
        </p:spPr>
      </p:pic>
    </p:spTree>
    <p:extLst>
      <p:ext uri="{BB962C8B-B14F-4D97-AF65-F5344CB8AC3E}">
        <p14:creationId xmlns:p14="http://schemas.microsoft.com/office/powerpoint/2010/main" val="194908172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3592285"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123: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buscaremos de nuevo el link de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checkoutnow</a:t>
            </a:r>
            <a:r>
              <a:rPr lang="es-CO" sz="1800" dirty="0">
                <a:effectLst/>
                <a:latin typeface="Arial" panose="020B0604020202020204" pitchFamily="34" charset="0"/>
                <a:ea typeface="Calibri" panose="020F0502020204030204" pitchFamily="34" charset="0"/>
                <a:cs typeface="Times New Roman" panose="02020603050405020304" pitchFamily="18" charset="0"/>
              </a:rPr>
              <a:t>” y lo copiaremos.</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F76A62FB-50BA-2A70-0681-B8D85F3AE4A6}"/>
              </a:ext>
            </a:extLst>
          </p:cNvPr>
          <p:cNvPicPr>
            <a:picLocks noChangeAspect="1"/>
          </p:cNvPicPr>
          <p:nvPr/>
        </p:nvPicPr>
        <p:blipFill>
          <a:blip r:embed="rId3"/>
          <a:stretch>
            <a:fillRect/>
          </a:stretch>
        </p:blipFill>
        <p:spPr>
          <a:xfrm>
            <a:off x="4572000" y="1533887"/>
            <a:ext cx="7136130" cy="4445749"/>
          </a:xfrm>
          <a:prstGeom prst="rect">
            <a:avLst/>
          </a:prstGeom>
        </p:spPr>
      </p:pic>
    </p:spTree>
    <p:extLst>
      <p:ext uri="{BB962C8B-B14F-4D97-AF65-F5344CB8AC3E}">
        <p14:creationId xmlns:p14="http://schemas.microsoft.com/office/powerpoint/2010/main" val="14466849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857071"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124: </a:t>
            </a:r>
            <a:r>
              <a:rPr lang="es-CO" sz="1800" dirty="0">
                <a:effectLst/>
                <a:latin typeface="Arial" panose="020B0604020202020204" pitchFamily="34" charset="0"/>
                <a:ea typeface="Calibri" panose="020F0502020204030204" pitchFamily="34" charset="0"/>
                <a:cs typeface="Times New Roman" panose="02020603050405020304" pitchFamily="18" charset="0"/>
              </a:rPr>
              <a:t>En caso de que nos pida iniciar sesión de nuevo, vamos a iniciar sesión otra vez con la cuenta de pruebas.</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Aplicación&#10;&#10;Descripción generada automáticamente">
            <a:extLst>
              <a:ext uri="{FF2B5EF4-FFF2-40B4-BE49-F238E27FC236}">
                <a16:creationId xmlns:a16="http://schemas.microsoft.com/office/drawing/2014/main" id="{E01CE5BF-8204-F81E-79E6-28ABD1361002}"/>
              </a:ext>
            </a:extLst>
          </p:cNvPr>
          <p:cNvPicPr>
            <a:picLocks noChangeAspect="1"/>
          </p:cNvPicPr>
          <p:nvPr/>
        </p:nvPicPr>
        <p:blipFill>
          <a:blip r:embed="rId3"/>
          <a:stretch>
            <a:fillRect/>
          </a:stretch>
        </p:blipFill>
        <p:spPr>
          <a:xfrm>
            <a:off x="6943045" y="1247618"/>
            <a:ext cx="3829306" cy="5430762"/>
          </a:xfrm>
          <a:prstGeom prst="rect">
            <a:avLst/>
          </a:prstGeom>
        </p:spPr>
      </p:pic>
    </p:spTree>
    <p:extLst>
      <p:ext uri="{BB962C8B-B14F-4D97-AF65-F5344CB8AC3E}">
        <p14:creationId xmlns:p14="http://schemas.microsoft.com/office/powerpoint/2010/main" val="29957215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5437414"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125:</a:t>
            </a:r>
            <a:r>
              <a:rPr lang="es-CO" sz="1800" dirty="0">
                <a:effectLst/>
                <a:latin typeface="Arial" panose="020B0604020202020204" pitchFamily="34" charset="0"/>
                <a:ea typeface="Calibri" panose="020F0502020204030204" pitchFamily="34" charset="0"/>
                <a:cs typeface="Times New Roman" panose="02020603050405020304" pitchFamily="18" charset="0"/>
              </a:rPr>
              <a:t> Ahora daremos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effectLst/>
                <a:latin typeface="Arial" panose="020B0604020202020204" pitchFamily="34" charset="0"/>
                <a:ea typeface="Calibri" panose="020F0502020204030204" pitchFamily="34" charset="0"/>
                <a:cs typeface="Times New Roman" panose="02020603050405020304" pitchFamily="18" charset="0"/>
              </a:rPr>
              <a:t> en “complete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purchase</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2C4785B5-57DA-970E-AA01-678A924DD842}"/>
              </a:ext>
            </a:extLst>
          </p:cNvPr>
          <p:cNvPicPr>
            <a:picLocks noChangeAspect="1"/>
          </p:cNvPicPr>
          <p:nvPr/>
        </p:nvPicPr>
        <p:blipFill>
          <a:blip r:embed="rId3"/>
          <a:stretch>
            <a:fillRect/>
          </a:stretch>
        </p:blipFill>
        <p:spPr>
          <a:xfrm>
            <a:off x="7027772" y="1116568"/>
            <a:ext cx="3711990" cy="5244159"/>
          </a:xfrm>
          <a:prstGeom prst="rect">
            <a:avLst/>
          </a:prstGeom>
        </p:spPr>
      </p:pic>
    </p:spTree>
    <p:extLst>
      <p:ext uri="{BB962C8B-B14F-4D97-AF65-F5344CB8AC3E}">
        <p14:creationId xmlns:p14="http://schemas.microsoft.com/office/powerpoint/2010/main" val="7335943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6286500" cy="373757"/>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126: </a:t>
            </a:r>
            <a:r>
              <a:rPr lang="es-CO" sz="1800" dirty="0">
                <a:effectLst/>
                <a:latin typeface="Arial" panose="020B0604020202020204" pitchFamily="34" charset="0"/>
                <a:ea typeface="Calibri" panose="020F0502020204030204" pitchFamily="34" charset="0"/>
                <a:cs typeface="Times New Roman" panose="02020603050405020304" pitchFamily="18" charset="0"/>
              </a:rPr>
              <a:t>Se nos mostrará la pestaña de que se pago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10;&#10;Descripción generada automáticamente">
            <a:extLst>
              <a:ext uri="{FF2B5EF4-FFF2-40B4-BE49-F238E27FC236}">
                <a16:creationId xmlns:a16="http://schemas.microsoft.com/office/drawing/2014/main" id="{57702C7A-8E4A-FA27-CA05-EAFA069F050D}"/>
              </a:ext>
            </a:extLst>
          </p:cNvPr>
          <p:cNvPicPr>
            <a:picLocks noChangeAspect="1"/>
          </p:cNvPicPr>
          <p:nvPr/>
        </p:nvPicPr>
        <p:blipFill>
          <a:blip r:embed="rId3"/>
          <a:stretch>
            <a:fillRect/>
          </a:stretch>
        </p:blipFill>
        <p:spPr>
          <a:xfrm>
            <a:off x="391886" y="2512000"/>
            <a:ext cx="10143963" cy="1963829"/>
          </a:xfrm>
          <a:prstGeom prst="rect">
            <a:avLst/>
          </a:prstGeom>
        </p:spPr>
      </p:pic>
    </p:spTree>
    <p:extLst>
      <p:ext uri="{BB962C8B-B14F-4D97-AF65-F5344CB8AC3E}">
        <p14:creationId xmlns:p14="http://schemas.microsoft.com/office/powerpoint/2010/main" val="358542789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6286500"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127: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se nos mostrará en la consola información en caso de que haya salido todo bien.</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2B132627-D3B8-7ADE-3C04-54F32A91B535}"/>
              </a:ext>
            </a:extLst>
          </p:cNvPr>
          <p:cNvPicPr>
            <a:picLocks noChangeAspect="1"/>
          </p:cNvPicPr>
          <p:nvPr/>
        </p:nvPicPr>
        <p:blipFill>
          <a:blip r:embed="rId3"/>
          <a:stretch>
            <a:fillRect/>
          </a:stretch>
        </p:blipFill>
        <p:spPr>
          <a:xfrm>
            <a:off x="4419282" y="2128157"/>
            <a:ext cx="7361773" cy="3799114"/>
          </a:xfrm>
          <a:prstGeom prst="rect">
            <a:avLst/>
          </a:prstGeom>
        </p:spPr>
      </p:pic>
    </p:spTree>
    <p:extLst>
      <p:ext uri="{BB962C8B-B14F-4D97-AF65-F5344CB8AC3E}">
        <p14:creationId xmlns:p14="http://schemas.microsoft.com/office/powerpoint/2010/main" val="290585687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9503228"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128: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nuestras cuentas de nuevo (paso 101 en caso de que hayas olvidado como ver las cuentas) y buscaremos la cuenta de tipo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businees</a:t>
            </a:r>
            <a:r>
              <a:rPr lang="es-CO" sz="1800" dirty="0">
                <a:effectLst/>
                <a:latin typeface="Arial" panose="020B0604020202020204" pitchFamily="34" charset="0"/>
                <a:ea typeface="Calibri" panose="020F0502020204030204" pitchFamily="34" charset="0"/>
                <a:cs typeface="Times New Roman" panose="02020603050405020304" pitchFamily="18" charset="0"/>
              </a:rPr>
              <a:t>” y daremos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effectLst/>
                <a:latin typeface="Arial" panose="020B0604020202020204" pitchFamily="34" charset="0"/>
                <a:ea typeface="Calibri" panose="020F0502020204030204" pitchFamily="34" charset="0"/>
                <a:cs typeface="Times New Roman" panose="02020603050405020304" pitchFamily="18" charset="0"/>
              </a:rPr>
              <a:t> en los 3 puntos de la derecha.</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10;&#10;Descripción generada automáticamente">
            <a:extLst>
              <a:ext uri="{FF2B5EF4-FFF2-40B4-BE49-F238E27FC236}">
                <a16:creationId xmlns:a16="http://schemas.microsoft.com/office/drawing/2014/main" id="{3CC5F7C3-7040-EF1C-A057-4908CCFA6B65}"/>
              </a:ext>
            </a:extLst>
          </p:cNvPr>
          <p:cNvPicPr>
            <a:picLocks noChangeAspect="1"/>
          </p:cNvPicPr>
          <p:nvPr/>
        </p:nvPicPr>
        <p:blipFill>
          <a:blip r:embed="rId3"/>
          <a:stretch>
            <a:fillRect/>
          </a:stretch>
        </p:blipFill>
        <p:spPr>
          <a:xfrm>
            <a:off x="391886" y="3224938"/>
            <a:ext cx="9956311" cy="2114505"/>
          </a:xfrm>
          <a:prstGeom prst="rect">
            <a:avLst/>
          </a:prstGeom>
        </p:spPr>
      </p:pic>
    </p:spTree>
    <p:extLst>
      <p:ext uri="{BB962C8B-B14F-4D97-AF65-F5344CB8AC3E}">
        <p14:creationId xmlns:p14="http://schemas.microsoft.com/office/powerpoint/2010/main" val="40871045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6286500" cy="373757"/>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129: </a:t>
            </a:r>
            <a:r>
              <a:rPr lang="es-CO" sz="1800" dirty="0">
                <a:effectLst/>
                <a:latin typeface="Arial" panose="020B0604020202020204" pitchFamily="34" charset="0"/>
                <a:ea typeface="Calibri" panose="020F0502020204030204" pitchFamily="34" charset="0"/>
                <a:cs typeface="Times New Roman" panose="02020603050405020304" pitchFamily="18" charset="0"/>
              </a:rPr>
              <a:t>Daremos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effectLst/>
                <a:latin typeface="Arial" panose="020B0604020202020204" pitchFamily="34" charset="0"/>
                <a:ea typeface="Calibri" panose="020F0502020204030204" pitchFamily="34" charset="0"/>
                <a:cs typeface="Times New Roman" panose="02020603050405020304" pitchFamily="18" charset="0"/>
              </a:rPr>
              <a:t> en “View/</a:t>
            </a:r>
            <a:r>
              <a:rPr lang="es-CO" sz="1800" dirty="0" err="1">
                <a:effectLst/>
                <a:latin typeface="Arial" panose="020B0604020202020204" pitchFamily="34" charset="0"/>
                <a:ea typeface="Calibri" panose="020F0502020204030204" pitchFamily="34" charset="0"/>
                <a:cs typeface="Times New Roman" panose="02020603050405020304" pitchFamily="18" charset="0"/>
              </a:rPr>
              <a:t>Edit</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account</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DA6177D0-235D-ADBD-C585-34EC87D507B0}"/>
              </a:ext>
            </a:extLst>
          </p:cNvPr>
          <p:cNvPicPr>
            <a:picLocks noChangeAspect="1"/>
          </p:cNvPicPr>
          <p:nvPr/>
        </p:nvPicPr>
        <p:blipFill>
          <a:blip r:embed="rId3"/>
          <a:stretch>
            <a:fillRect/>
          </a:stretch>
        </p:blipFill>
        <p:spPr>
          <a:xfrm>
            <a:off x="404648" y="2166834"/>
            <a:ext cx="6084176" cy="4691166"/>
          </a:xfrm>
          <a:prstGeom prst="rect">
            <a:avLst/>
          </a:prstGeom>
        </p:spPr>
      </p:pic>
    </p:spTree>
    <p:extLst>
      <p:ext uri="{BB962C8B-B14F-4D97-AF65-F5344CB8AC3E}">
        <p14:creationId xmlns:p14="http://schemas.microsoft.com/office/powerpoint/2010/main" val="312134129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788531"/>
            <a:ext cx="8025083" cy="373757"/>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130: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vemos la información de la cuenta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business</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EDFB2E8A-5021-E04F-CD21-4248585ECE1F}"/>
              </a:ext>
            </a:extLst>
          </p:cNvPr>
          <p:cNvPicPr>
            <a:picLocks noChangeAspect="1"/>
          </p:cNvPicPr>
          <p:nvPr/>
        </p:nvPicPr>
        <p:blipFill>
          <a:blip r:embed="rId3"/>
          <a:stretch>
            <a:fillRect/>
          </a:stretch>
        </p:blipFill>
        <p:spPr>
          <a:xfrm>
            <a:off x="391884" y="2162288"/>
            <a:ext cx="9388930" cy="3924271"/>
          </a:xfrm>
          <a:prstGeom prst="rect">
            <a:avLst/>
          </a:prstGeom>
        </p:spPr>
      </p:pic>
    </p:spTree>
    <p:extLst>
      <p:ext uri="{BB962C8B-B14F-4D97-AF65-F5344CB8AC3E}">
        <p14:creationId xmlns:p14="http://schemas.microsoft.com/office/powerpoint/2010/main" val="106672494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788531"/>
            <a:ext cx="10107386" cy="373757"/>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131: </a:t>
            </a:r>
            <a:r>
              <a:rPr lang="es-CO" sz="1800" dirty="0">
                <a:effectLst/>
                <a:latin typeface="Arial" panose="020B0604020202020204" pitchFamily="34" charset="0"/>
                <a:ea typeface="Calibri" panose="020F0502020204030204" pitchFamily="34" charset="0"/>
                <a:cs typeface="Times New Roman" panose="02020603050405020304" pitchFamily="18" charset="0"/>
              </a:rPr>
              <a:t>Iremos 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google</a:t>
            </a:r>
            <a:r>
              <a:rPr lang="es-CO" sz="1800" dirty="0">
                <a:effectLst/>
                <a:latin typeface="Arial" panose="020B0604020202020204" pitchFamily="34" charset="0"/>
                <a:ea typeface="Calibri" panose="020F0502020204030204" pitchFamily="34" charset="0"/>
                <a:cs typeface="Times New Roman" panose="02020603050405020304" pitchFamily="18" charset="0"/>
              </a:rPr>
              <a:t> y buscaremos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sandbox</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paypal</a:t>
            </a:r>
            <a:r>
              <a:rPr lang="es-CO" sz="1800" dirty="0">
                <a:effectLst/>
                <a:latin typeface="Arial" panose="020B0604020202020204" pitchFamily="34" charset="0"/>
                <a:ea typeface="Calibri" panose="020F0502020204030204" pitchFamily="34" charset="0"/>
                <a:cs typeface="Times New Roman" panose="02020603050405020304" pitchFamily="18" charset="0"/>
              </a:rPr>
              <a:t>” y escogeremos la primera opción</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10;&#10;Descripción generada automáticamente">
            <a:extLst>
              <a:ext uri="{FF2B5EF4-FFF2-40B4-BE49-F238E27FC236}">
                <a16:creationId xmlns:a16="http://schemas.microsoft.com/office/drawing/2014/main" id="{4A94FCB6-AB7C-A0A2-EA65-1F07246B6503}"/>
              </a:ext>
            </a:extLst>
          </p:cNvPr>
          <p:cNvPicPr>
            <a:picLocks noChangeAspect="1"/>
          </p:cNvPicPr>
          <p:nvPr/>
        </p:nvPicPr>
        <p:blipFill>
          <a:blip r:embed="rId3"/>
          <a:stretch>
            <a:fillRect/>
          </a:stretch>
        </p:blipFill>
        <p:spPr>
          <a:xfrm>
            <a:off x="391884" y="2505549"/>
            <a:ext cx="9258301" cy="3455888"/>
          </a:xfrm>
          <a:prstGeom prst="rect">
            <a:avLst/>
          </a:prstGeom>
        </p:spPr>
      </p:pic>
    </p:spTree>
    <p:extLst>
      <p:ext uri="{BB962C8B-B14F-4D97-AF65-F5344CB8AC3E}">
        <p14:creationId xmlns:p14="http://schemas.microsoft.com/office/powerpoint/2010/main" val="80595197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6270172"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132: </a:t>
            </a:r>
            <a:r>
              <a:rPr lang="es-CO" sz="1800" dirty="0">
                <a:effectLst/>
                <a:latin typeface="Arial" panose="020B0604020202020204" pitchFamily="34" charset="0"/>
                <a:ea typeface="Calibri" panose="020F0502020204030204" pitchFamily="34" charset="0"/>
                <a:cs typeface="Times New Roman" panose="02020603050405020304" pitchFamily="18" charset="0"/>
              </a:rPr>
              <a:t>Vamos a iniciar sesión con la información de la cuenta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business</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10;&#10;Descripción generada automáticamente">
            <a:extLst>
              <a:ext uri="{FF2B5EF4-FFF2-40B4-BE49-F238E27FC236}">
                <a16:creationId xmlns:a16="http://schemas.microsoft.com/office/drawing/2014/main" id="{93CC8976-6A03-C427-00C7-35011B707442}"/>
              </a:ext>
            </a:extLst>
          </p:cNvPr>
          <p:cNvPicPr>
            <a:picLocks noChangeAspect="1"/>
          </p:cNvPicPr>
          <p:nvPr/>
        </p:nvPicPr>
        <p:blipFill>
          <a:blip r:embed="rId3"/>
          <a:stretch>
            <a:fillRect/>
          </a:stretch>
        </p:blipFill>
        <p:spPr>
          <a:xfrm>
            <a:off x="7161439" y="285571"/>
            <a:ext cx="4021228" cy="6058534"/>
          </a:xfrm>
          <a:prstGeom prst="rect">
            <a:avLst/>
          </a:prstGeom>
        </p:spPr>
      </p:pic>
    </p:spTree>
    <p:extLst>
      <p:ext uri="{BB962C8B-B14F-4D97-AF65-F5344CB8AC3E}">
        <p14:creationId xmlns:p14="http://schemas.microsoft.com/office/powerpoint/2010/main" val="3953367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175432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5400" b="1" dirty="0">
                <a:solidFill>
                  <a:schemeClr val="accent1"/>
                </a:solidFill>
                <a:latin typeface="Work Sans Light" pitchFamily="2" charset="77"/>
              </a:rPr>
              <a:t>P</a:t>
            </a:r>
            <a:r>
              <a:rPr lang="es-CO" sz="5400" b="1" dirty="0" err="1">
                <a:solidFill>
                  <a:schemeClr val="accent1"/>
                </a:solidFill>
                <a:latin typeface="Work Sans Light" pitchFamily="2" charset="77"/>
              </a:rPr>
              <a:t>roceso</a:t>
            </a:r>
            <a:r>
              <a:rPr lang="es-CO" sz="5400" b="1" dirty="0">
                <a:solidFill>
                  <a:schemeClr val="accent1"/>
                </a:solidFill>
                <a:latin typeface="Work Sans Light" pitchFamily="2" charset="77"/>
              </a:rPr>
              <a:t> instalación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5400" b="1" i="0" u="none" strike="noStrike" kern="1200" cap="none" spc="0" normalizeH="0" baseline="0" noProof="0" dirty="0" err="1">
                <a:ln>
                  <a:noFill/>
                </a:ln>
                <a:solidFill>
                  <a:schemeClr val="accent1"/>
                </a:solidFill>
                <a:effectLst/>
                <a:uLnTx/>
                <a:uFillTx/>
                <a:latin typeface="Work Sans Light" pitchFamily="2" charset="77"/>
                <a:ea typeface="+mn-ea"/>
                <a:cs typeface="+mn-cs"/>
              </a:rPr>
              <a:t>Node</a:t>
            </a:r>
            <a:r>
              <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rPr>
              <a:t> JS</a:t>
            </a: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541599" y="2063460"/>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2433126"/>
            <a:ext cx="6400800" cy="1165319"/>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3: </a:t>
            </a:r>
            <a:r>
              <a:rPr lang="es-CO" sz="1800" dirty="0">
                <a:effectLst/>
                <a:latin typeface="Arial" panose="020B0604020202020204" pitchFamily="34" charset="0"/>
                <a:ea typeface="Calibri" panose="020F0502020204030204" pitchFamily="34" charset="0"/>
                <a:cs typeface="Times New Roman" panose="02020603050405020304" pitchFamily="18" charset="0"/>
              </a:rPr>
              <a:t>Buscaremos en las descargas el archivo que hemos descargado y le damos doble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CuadroTexto 1">
            <a:extLst>
              <a:ext uri="{FF2B5EF4-FFF2-40B4-BE49-F238E27FC236}">
                <a16:creationId xmlns:a16="http://schemas.microsoft.com/office/drawing/2014/main" id="{B6F5A3F9-49B1-B02F-3A4F-73469B97B422}"/>
              </a:ext>
            </a:extLst>
          </p:cNvPr>
          <p:cNvSpPr txBox="1"/>
          <p:nvPr/>
        </p:nvSpPr>
        <p:spPr>
          <a:xfrm>
            <a:off x="391886" y="4189292"/>
            <a:ext cx="6008914" cy="868956"/>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4: </a:t>
            </a:r>
            <a:r>
              <a:rPr lang="es-CO" sz="1800" dirty="0">
                <a:effectLst/>
                <a:latin typeface="Arial" panose="020B0604020202020204" pitchFamily="34" charset="0"/>
                <a:ea typeface="Calibri" panose="020F0502020204030204" pitchFamily="34" charset="0"/>
                <a:cs typeface="Times New Roman" panose="02020603050405020304" pitchFamily="18" charset="0"/>
              </a:rPr>
              <a:t>Le damos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effectLst/>
                <a:latin typeface="Arial" panose="020B0604020202020204" pitchFamily="34" charset="0"/>
                <a:ea typeface="Calibri" panose="020F0502020204030204" pitchFamily="34" charset="0"/>
                <a:cs typeface="Times New Roman" panose="02020603050405020304" pitchFamily="18" charset="0"/>
              </a:rPr>
              <a:t> en “Next”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Aplicación&#10;&#10;Descripción generada automáticamente">
            <a:extLst>
              <a:ext uri="{FF2B5EF4-FFF2-40B4-BE49-F238E27FC236}">
                <a16:creationId xmlns:a16="http://schemas.microsoft.com/office/drawing/2014/main" id="{696394D5-A28F-6022-DEA3-D473461FB6EB}"/>
              </a:ext>
            </a:extLst>
          </p:cNvPr>
          <p:cNvPicPr>
            <a:picLocks noChangeAspect="1"/>
          </p:cNvPicPr>
          <p:nvPr/>
        </p:nvPicPr>
        <p:blipFill>
          <a:blip r:embed="rId3"/>
          <a:stretch>
            <a:fillRect/>
          </a:stretch>
        </p:blipFill>
        <p:spPr>
          <a:xfrm>
            <a:off x="7266569" y="1886723"/>
            <a:ext cx="4076700" cy="847725"/>
          </a:xfrm>
          <a:prstGeom prst="rect">
            <a:avLst/>
          </a:prstGeom>
        </p:spPr>
      </p:pic>
      <p:pic>
        <p:nvPicPr>
          <p:cNvPr id="9" name="Imagen 8" descr="Interfaz de usuario gráfica, Texto, Aplicación&#10;&#10;Descripción generada automáticamente">
            <a:extLst>
              <a:ext uri="{FF2B5EF4-FFF2-40B4-BE49-F238E27FC236}">
                <a16:creationId xmlns:a16="http://schemas.microsoft.com/office/drawing/2014/main" id="{3E00898A-0CA0-5A80-8F75-91F5E12E0DCA}"/>
              </a:ext>
            </a:extLst>
          </p:cNvPr>
          <p:cNvPicPr>
            <a:picLocks noChangeAspect="1"/>
          </p:cNvPicPr>
          <p:nvPr/>
        </p:nvPicPr>
        <p:blipFill>
          <a:blip r:embed="rId4"/>
          <a:stretch>
            <a:fillRect/>
          </a:stretch>
        </p:blipFill>
        <p:spPr>
          <a:xfrm>
            <a:off x="6080026" y="3136430"/>
            <a:ext cx="4648835" cy="3581400"/>
          </a:xfrm>
          <a:prstGeom prst="rect">
            <a:avLst/>
          </a:prstGeom>
        </p:spPr>
      </p:pic>
    </p:spTree>
    <p:extLst>
      <p:ext uri="{BB962C8B-B14F-4D97-AF65-F5344CB8AC3E}">
        <p14:creationId xmlns:p14="http://schemas.microsoft.com/office/powerpoint/2010/main" val="131815857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788531"/>
            <a:ext cx="8025083"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133: </a:t>
            </a:r>
            <a:r>
              <a:rPr lang="es-CO" sz="1800" dirty="0">
                <a:effectLst/>
                <a:latin typeface="Arial" panose="020B0604020202020204" pitchFamily="34" charset="0"/>
                <a:ea typeface="Calibri" panose="020F0502020204030204" pitchFamily="34" charset="0"/>
                <a:cs typeface="Times New Roman" panose="02020603050405020304" pitchFamily="18" charset="0"/>
              </a:rPr>
              <a:t>Vemos como se realizaron los pagos que hemos hecho anteriormente.</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10;&#10;Descripción generada automáticamente">
            <a:extLst>
              <a:ext uri="{FF2B5EF4-FFF2-40B4-BE49-F238E27FC236}">
                <a16:creationId xmlns:a16="http://schemas.microsoft.com/office/drawing/2014/main" id="{7858948B-2D15-478A-1C63-FE02A875DD75}"/>
              </a:ext>
            </a:extLst>
          </p:cNvPr>
          <p:cNvPicPr>
            <a:picLocks noChangeAspect="1"/>
          </p:cNvPicPr>
          <p:nvPr/>
        </p:nvPicPr>
        <p:blipFill>
          <a:blip r:embed="rId3"/>
          <a:stretch>
            <a:fillRect/>
          </a:stretch>
        </p:blipFill>
        <p:spPr>
          <a:xfrm>
            <a:off x="2538821" y="2213291"/>
            <a:ext cx="9363984" cy="4056879"/>
          </a:xfrm>
          <a:prstGeom prst="rect">
            <a:avLst/>
          </a:prstGeom>
        </p:spPr>
      </p:pic>
    </p:spTree>
    <p:extLst>
      <p:ext uri="{BB962C8B-B14F-4D97-AF65-F5344CB8AC3E}">
        <p14:creationId xmlns:p14="http://schemas.microsoft.com/office/powerpoint/2010/main" val="236674322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788531"/>
            <a:ext cx="8025083"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134: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iremos de nuevo a visual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studio</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code</a:t>
            </a:r>
            <a:r>
              <a:rPr lang="es-CO" sz="1800" dirty="0">
                <a:effectLst/>
                <a:latin typeface="Arial" panose="020B0604020202020204" pitchFamily="34" charset="0"/>
                <a:ea typeface="Calibri" panose="020F0502020204030204" pitchFamily="34" charset="0"/>
                <a:cs typeface="Times New Roman" panose="02020603050405020304" pitchFamily="18" charset="0"/>
              </a:rPr>
              <a:t> y en la carpeta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view</a:t>
            </a:r>
            <a:r>
              <a:rPr lang="es-CO" sz="1800" dirty="0">
                <a:effectLst/>
                <a:latin typeface="Arial" panose="020B0604020202020204" pitchFamily="34" charset="0"/>
                <a:ea typeface="Calibri" panose="020F0502020204030204" pitchFamily="34" charset="0"/>
                <a:cs typeface="Times New Roman" panose="02020603050405020304" pitchFamily="18" charset="0"/>
              </a:rPr>
              <a:t>” vamos a crear dos nuevos archivos</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041510C2-438D-870D-EAB8-E97F87C73318}"/>
              </a:ext>
            </a:extLst>
          </p:cNvPr>
          <p:cNvPicPr>
            <a:picLocks noChangeAspect="1"/>
          </p:cNvPicPr>
          <p:nvPr/>
        </p:nvPicPr>
        <p:blipFill>
          <a:blip r:embed="rId3"/>
          <a:stretch>
            <a:fillRect/>
          </a:stretch>
        </p:blipFill>
        <p:spPr>
          <a:xfrm>
            <a:off x="4235223" y="2130646"/>
            <a:ext cx="6345692" cy="4383433"/>
          </a:xfrm>
          <a:prstGeom prst="rect">
            <a:avLst/>
          </a:prstGeom>
        </p:spPr>
      </p:pic>
    </p:spTree>
    <p:extLst>
      <p:ext uri="{BB962C8B-B14F-4D97-AF65-F5344CB8AC3E}">
        <p14:creationId xmlns:p14="http://schemas.microsoft.com/office/powerpoint/2010/main" val="239661563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0"/>
            <a:ext cx="5584372"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135: </a:t>
            </a:r>
            <a:r>
              <a:rPr lang="es-CO" sz="1800" dirty="0">
                <a:effectLst/>
                <a:latin typeface="Arial" panose="020B0604020202020204" pitchFamily="34" charset="0"/>
                <a:ea typeface="Calibri" panose="020F0502020204030204" pitchFamily="34" charset="0"/>
                <a:cs typeface="Times New Roman" panose="02020603050405020304" pitchFamily="18" charset="0"/>
              </a:rPr>
              <a:t>Los archivos los llamaremos “index.html” y otro que se llamará “payed.html”</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con confianza media">
            <a:extLst>
              <a:ext uri="{FF2B5EF4-FFF2-40B4-BE49-F238E27FC236}">
                <a16:creationId xmlns:a16="http://schemas.microsoft.com/office/drawing/2014/main" id="{068340B6-00F0-CFC2-A24C-EF8446D2E90C}"/>
              </a:ext>
            </a:extLst>
          </p:cNvPr>
          <p:cNvPicPr>
            <a:picLocks noChangeAspect="1"/>
          </p:cNvPicPr>
          <p:nvPr/>
        </p:nvPicPr>
        <p:blipFill>
          <a:blip r:embed="rId3"/>
          <a:stretch>
            <a:fillRect/>
          </a:stretch>
        </p:blipFill>
        <p:spPr>
          <a:xfrm>
            <a:off x="6096000" y="1116568"/>
            <a:ext cx="4911615" cy="5505763"/>
          </a:xfrm>
          <a:prstGeom prst="rect">
            <a:avLst/>
          </a:prstGeom>
        </p:spPr>
      </p:pic>
    </p:spTree>
    <p:extLst>
      <p:ext uri="{BB962C8B-B14F-4D97-AF65-F5344CB8AC3E}">
        <p14:creationId xmlns:p14="http://schemas.microsoft.com/office/powerpoint/2010/main" val="122377205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788531"/>
            <a:ext cx="8025083"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136: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iremos a nuestro archivo “index.js” y vamos a importar el módulo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path</a:t>
            </a:r>
            <a:r>
              <a:rPr lang="es-CO" sz="1800" dirty="0">
                <a:effectLst/>
                <a:latin typeface="Arial" panose="020B0604020202020204" pitchFamily="34" charset="0"/>
                <a:ea typeface="Calibri" panose="020F0502020204030204" pitchFamily="34" charset="0"/>
                <a:cs typeface="Times New Roman" panose="02020603050405020304" pitchFamily="18" charset="0"/>
              </a:rPr>
              <a:t>” que sirve para trabajar con rutas de archivos (línea 5)</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10;&#10;Descripción generada automáticamente">
            <a:extLst>
              <a:ext uri="{FF2B5EF4-FFF2-40B4-BE49-F238E27FC236}">
                <a16:creationId xmlns:a16="http://schemas.microsoft.com/office/drawing/2014/main" id="{5537FC99-0977-908A-069E-F56BB62E8A03}"/>
              </a:ext>
            </a:extLst>
          </p:cNvPr>
          <p:cNvPicPr>
            <a:picLocks noChangeAspect="1"/>
          </p:cNvPicPr>
          <p:nvPr/>
        </p:nvPicPr>
        <p:blipFill>
          <a:blip r:embed="rId3"/>
          <a:stretch>
            <a:fillRect/>
          </a:stretch>
        </p:blipFill>
        <p:spPr>
          <a:xfrm>
            <a:off x="264646" y="2709462"/>
            <a:ext cx="11927354" cy="2172781"/>
          </a:xfrm>
          <a:prstGeom prst="rect">
            <a:avLst/>
          </a:prstGeom>
        </p:spPr>
      </p:pic>
    </p:spTree>
    <p:extLst>
      <p:ext uri="{BB962C8B-B14F-4D97-AF65-F5344CB8AC3E}">
        <p14:creationId xmlns:p14="http://schemas.microsoft.com/office/powerpoint/2010/main" val="295952102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788531"/>
            <a:ext cx="8025083"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137: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en el mismo archivo “index.js” vamos a configurar el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express</a:t>
            </a:r>
            <a:r>
              <a:rPr lang="es-CO" sz="1800" dirty="0">
                <a:effectLst/>
                <a:latin typeface="Arial" panose="020B0604020202020204" pitchFamily="34" charset="0"/>
                <a:ea typeface="Calibri" panose="020F0502020204030204" pitchFamily="34" charset="0"/>
                <a:cs typeface="Times New Roman" panose="02020603050405020304" pitchFamily="18" charset="0"/>
              </a:rPr>
              <a:t> para que reciba archivos de la carpeta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view</a:t>
            </a:r>
            <a:r>
              <a:rPr lang="es-CO" sz="1800" dirty="0">
                <a:effectLst/>
                <a:latin typeface="Arial" panose="020B0604020202020204" pitchFamily="34" charset="0"/>
                <a:ea typeface="Calibri" panose="020F0502020204030204" pitchFamily="34" charset="0"/>
                <a:cs typeface="Times New Roman" panose="02020603050405020304" pitchFamily="18" charset="0"/>
              </a:rPr>
              <a:t>” (línea 20)</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D100C547-3403-F54F-35FA-60731231EB11}"/>
              </a:ext>
            </a:extLst>
          </p:cNvPr>
          <p:cNvPicPr>
            <a:picLocks noChangeAspect="1"/>
          </p:cNvPicPr>
          <p:nvPr/>
        </p:nvPicPr>
        <p:blipFill>
          <a:blip r:embed="rId3"/>
          <a:stretch>
            <a:fillRect/>
          </a:stretch>
        </p:blipFill>
        <p:spPr>
          <a:xfrm>
            <a:off x="202324" y="2841623"/>
            <a:ext cx="11722202" cy="2419246"/>
          </a:xfrm>
          <a:prstGeom prst="rect">
            <a:avLst/>
          </a:prstGeom>
        </p:spPr>
      </p:pic>
    </p:spTree>
    <p:extLst>
      <p:ext uri="{BB962C8B-B14F-4D97-AF65-F5344CB8AC3E}">
        <p14:creationId xmlns:p14="http://schemas.microsoft.com/office/powerpoint/2010/main" val="385898979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788531"/>
            <a:ext cx="8025083"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138:</a:t>
            </a:r>
            <a:r>
              <a:rPr lang="es-CO" sz="1800" dirty="0">
                <a:effectLst/>
                <a:latin typeface="Arial" panose="020B0604020202020204" pitchFamily="34" charset="0"/>
                <a:ea typeface="Calibri" panose="020F0502020204030204" pitchFamily="34" charset="0"/>
                <a:cs typeface="Times New Roman" panose="02020603050405020304" pitchFamily="18" charset="0"/>
              </a:rPr>
              <a:t> Ahora iremos a nuestro archivo antes creado llamado “index.html” y vamos a colocar “!” y seleccionamos la primera opción.</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Aplicación&#10;&#10;Descripción generada automáticamente">
            <a:extLst>
              <a:ext uri="{FF2B5EF4-FFF2-40B4-BE49-F238E27FC236}">
                <a16:creationId xmlns:a16="http://schemas.microsoft.com/office/drawing/2014/main" id="{F8E813FB-40D6-99BB-8FDC-2CC2B347F19A}"/>
              </a:ext>
            </a:extLst>
          </p:cNvPr>
          <p:cNvPicPr>
            <a:picLocks noChangeAspect="1"/>
          </p:cNvPicPr>
          <p:nvPr/>
        </p:nvPicPr>
        <p:blipFill>
          <a:blip r:embed="rId3"/>
          <a:stretch>
            <a:fillRect/>
          </a:stretch>
        </p:blipFill>
        <p:spPr>
          <a:xfrm>
            <a:off x="391885" y="2702333"/>
            <a:ext cx="10496235" cy="2473824"/>
          </a:xfrm>
          <a:prstGeom prst="rect">
            <a:avLst/>
          </a:prstGeom>
        </p:spPr>
      </p:pic>
    </p:spTree>
    <p:extLst>
      <p:ext uri="{BB962C8B-B14F-4D97-AF65-F5344CB8AC3E}">
        <p14:creationId xmlns:p14="http://schemas.microsoft.com/office/powerpoint/2010/main" val="54440229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788531"/>
            <a:ext cx="8025083" cy="373757"/>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139: </a:t>
            </a:r>
            <a:r>
              <a:rPr lang="es-CO" sz="1800" dirty="0">
                <a:effectLst/>
                <a:latin typeface="Arial" panose="020B0604020202020204" pitchFamily="34" charset="0"/>
                <a:ea typeface="Calibri" panose="020F0502020204030204" pitchFamily="34" charset="0"/>
                <a:cs typeface="Times New Roman" panose="02020603050405020304" pitchFamily="18" charset="0"/>
              </a:rPr>
              <a:t>Vamos a cambiar el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tittle</a:t>
            </a:r>
            <a:r>
              <a:rPr lang="es-CO" sz="1800" dirty="0">
                <a:effectLst/>
                <a:latin typeface="Arial" panose="020B0604020202020204" pitchFamily="34" charset="0"/>
                <a:ea typeface="Calibri" panose="020F0502020204030204" pitchFamily="34" charset="0"/>
                <a:cs typeface="Times New Roman" panose="02020603050405020304" pitchFamily="18" charset="0"/>
              </a:rPr>
              <a:t> por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Products</a:t>
            </a:r>
            <a:r>
              <a:rPr lang="es-CO" sz="1800" dirty="0">
                <a:effectLst/>
                <a:latin typeface="Arial" panose="020B0604020202020204" pitchFamily="34" charset="0"/>
                <a:ea typeface="Calibri" panose="020F0502020204030204" pitchFamily="34" charset="0"/>
                <a:cs typeface="Times New Roman" panose="02020603050405020304" pitchFamily="18" charset="0"/>
              </a:rPr>
              <a:t>” (línea 6)</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41FF125F-B3ED-DCFA-0CF6-63CC68EF1F79}"/>
              </a:ext>
            </a:extLst>
          </p:cNvPr>
          <p:cNvPicPr>
            <a:picLocks noChangeAspect="1"/>
          </p:cNvPicPr>
          <p:nvPr/>
        </p:nvPicPr>
        <p:blipFill>
          <a:blip r:embed="rId3"/>
          <a:stretch>
            <a:fillRect/>
          </a:stretch>
        </p:blipFill>
        <p:spPr>
          <a:xfrm>
            <a:off x="391885" y="2387923"/>
            <a:ext cx="9110530" cy="3152297"/>
          </a:xfrm>
          <a:prstGeom prst="rect">
            <a:avLst/>
          </a:prstGeom>
        </p:spPr>
      </p:pic>
    </p:spTree>
    <p:extLst>
      <p:ext uri="{BB962C8B-B14F-4D97-AF65-F5344CB8AC3E}">
        <p14:creationId xmlns:p14="http://schemas.microsoft.com/office/powerpoint/2010/main" val="411267646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788531"/>
            <a:ext cx="8025083"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140: </a:t>
            </a:r>
            <a:r>
              <a:rPr lang="es-CO" sz="1800" dirty="0">
                <a:effectLst/>
                <a:latin typeface="Arial" panose="020B0604020202020204" pitchFamily="34" charset="0"/>
                <a:ea typeface="Calibri" panose="020F0502020204030204" pitchFamily="34" charset="0"/>
                <a:cs typeface="Times New Roman" panose="02020603050405020304" pitchFamily="18" charset="0"/>
              </a:rPr>
              <a:t>Dentro del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body</a:t>
            </a:r>
            <a:r>
              <a:rPr lang="es-CO" sz="1800" dirty="0">
                <a:effectLst/>
                <a:latin typeface="Arial" panose="020B0604020202020204" pitchFamily="34" charset="0"/>
                <a:ea typeface="Calibri" panose="020F0502020204030204" pitchFamily="34" charset="0"/>
                <a:cs typeface="Times New Roman" panose="02020603050405020304" pitchFamily="18" charset="0"/>
              </a:rPr>
              <a:t> vamos a crear un encabezado que diga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products</a:t>
            </a:r>
            <a:r>
              <a:rPr lang="es-CO" sz="1800" dirty="0">
                <a:effectLst/>
                <a:latin typeface="Arial" panose="020B0604020202020204" pitchFamily="34" charset="0"/>
                <a:ea typeface="Calibri" panose="020F0502020204030204" pitchFamily="34" charset="0"/>
                <a:cs typeface="Times New Roman" panose="02020603050405020304" pitchFamily="18" charset="0"/>
              </a:rPr>
              <a:t>” (línea 10)</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590EB0D6-87A8-78DC-AF2A-D27B1CA5A044}"/>
              </a:ext>
            </a:extLst>
          </p:cNvPr>
          <p:cNvPicPr>
            <a:picLocks noChangeAspect="1"/>
          </p:cNvPicPr>
          <p:nvPr/>
        </p:nvPicPr>
        <p:blipFill>
          <a:blip r:embed="rId3"/>
          <a:stretch>
            <a:fillRect/>
          </a:stretch>
        </p:blipFill>
        <p:spPr>
          <a:xfrm>
            <a:off x="391885" y="2599644"/>
            <a:ext cx="11388739" cy="2527527"/>
          </a:xfrm>
          <a:prstGeom prst="rect">
            <a:avLst/>
          </a:prstGeom>
        </p:spPr>
      </p:pic>
    </p:spTree>
    <p:extLst>
      <p:ext uri="{BB962C8B-B14F-4D97-AF65-F5344CB8AC3E}">
        <p14:creationId xmlns:p14="http://schemas.microsoft.com/office/powerpoint/2010/main" val="30666614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788531"/>
            <a:ext cx="8025083"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141: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en el mismo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body</a:t>
            </a:r>
            <a:r>
              <a:rPr lang="es-CO" sz="1800" dirty="0">
                <a:effectLst/>
                <a:latin typeface="Arial" panose="020B0604020202020204" pitchFamily="34" charset="0"/>
                <a:ea typeface="Calibri" panose="020F0502020204030204" pitchFamily="34" charset="0"/>
                <a:cs typeface="Times New Roman" panose="02020603050405020304" pitchFamily="18" charset="0"/>
              </a:rPr>
              <a:t> vamos a crear un botón con el id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checkout</a:t>
            </a:r>
            <a:r>
              <a:rPr lang="es-CO" sz="1800" dirty="0">
                <a:effectLst/>
                <a:latin typeface="Arial" panose="020B0604020202020204" pitchFamily="34" charset="0"/>
                <a:ea typeface="Calibri" panose="020F0502020204030204" pitchFamily="34" charset="0"/>
                <a:cs typeface="Times New Roman" panose="02020603050405020304" pitchFamily="18" charset="0"/>
              </a:rPr>
              <a:t>” (línea 13) y dentro del botón va a decir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pay</a:t>
            </a:r>
            <a:r>
              <a:rPr lang="es-CO" sz="1800" dirty="0">
                <a:effectLst/>
                <a:latin typeface="Arial" panose="020B0604020202020204" pitchFamily="34" charset="0"/>
                <a:ea typeface="Calibri" panose="020F0502020204030204" pitchFamily="34" charset="0"/>
                <a:cs typeface="Times New Roman" panose="02020603050405020304" pitchFamily="18" charset="0"/>
              </a:rPr>
              <a:t> (línea 15)</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Texto&#10;&#10;Descripción generada automáticamente">
            <a:extLst>
              <a:ext uri="{FF2B5EF4-FFF2-40B4-BE49-F238E27FC236}">
                <a16:creationId xmlns:a16="http://schemas.microsoft.com/office/drawing/2014/main" id="{9C5014E0-E2AC-4457-9BB7-9EF7617296C9}"/>
              </a:ext>
            </a:extLst>
          </p:cNvPr>
          <p:cNvPicPr>
            <a:picLocks noChangeAspect="1"/>
          </p:cNvPicPr>
          <p:nvPr/>
        </p:nvPicPr>
        <p:blipFill>
          <a:blip r:embed="rId3"/>
          <a:stretch>
            <a:fillRect/>
          </a:stretch>
        </p:blipFill>
        <p:spPr>
          <a:xfrm>
            <a:off x="391885" y="2756835"/>
            <a:ext cx="10862785" cy="2696255"/>
          </a:xfrm>
          <a:prstGeom prst="rect">
            <a:avLst/>
          </a:prstGeom>
        </p:spPr>
      </p:pic>
    </p:spTree>
    <p:extLst>
      <p:ext uri="{BB962C8B-B14F-4D97-AF65-F5344CB8AC3E}">
        <p14:creationId xmlns:p14="http://schemas.microsoft.com/office/powerpoint/2010/main" val="174009528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3363686" cy="3930115"/>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142: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fuera del botón vamos a crear un script (línea 19) y dentro del script vamos a capturar el elemento del botón con su id (línea 21) y crearemos un evento de escucha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effectLst/>
                <a:latin typeface="Arial" panose="020B0604020202020204" pitchFamily="34" charset="0"/>
                <a:ea typeface="Calibri" panose="020F0502020204030204" pitchFamily="34" charset="0"/>
                <a:cs typeface="Times New Roman" panose="02020603050405020304" pitchFamily="18" charset="0"/>
              </a:rPr>
              <a:t> (línea 24) el cual realizará una petición “POST” a la ruta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create-order</a:t>
            </a:r>
            <a:r>
              <a:rPr lang="es-CO" sz="1800" dirty="0">
                <a:effectLst/>
                <a:latin typeface="Arial" panose="020B0604020202020204" pitchFamily="34" charset="0"/>
                <a:ea typeface="Calibri" panose="020F0502020204030204" pitchFamily="34" charset="0"/>
                <a:cs typeface="Times New Roman" panose="02020603050405020304" pitchFamily="18" charset="0"/>
              </a:rPr>
              <a:t>) (línea 26) y vamos a convertir la respuesta 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json</a:t>
            </a:r>
            <a:r>
              <a:rPr lang="es-CO" sz="1800" dirty="0">
                <a:effectLst/>
                <a:latin typeface="Arial" panose="020B0604020202020204" pitchFamily="34" charset="0"/>
                <a:ea typeface="Calibri" panose="020F0502020204030204" pitchFamily="34" charset="0"/>
                <a:cs typeface="Times New Roman" panose="02020603050405020304" pitchFamily="18" charset="0"/>
              </a:rPr>
              <a:t> (línea 30) y vamos a redirigir a la persona al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checkoutnow</a:t>
            </a:r>
            <a:r>
              <a:rPr lang="es-CO" sz="1800" dirty="0">
                <a:effectLst/>
                <a:latin typeface="Arial" panose="020B0604020202020204" pitchFamily="34" charset="0"/>
                <a:ea typeface="Calibri" panose="020F0502020204030204" pitchFamily="34" charset="0"/>
                <a:cs typeface="Times New Roman" panose="02020603050405020304" pitchFamily="18" charset="0"/>
              </a:rPr>
              <a:t>” (línea 32)</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Captura de pantalla de un celular&#10;&#10;Descripción generada automáticamente">
            <a:extLst>
              <a:ext uri="{FF2B5EF4-FFF2-40B4-BE49-F238E27FC236}">
                <a16:creationId xmlns:a16="http://schemas.microsoft.com/office/drawing/2014/main" id="{936F0B49-7D5D-5079-A959-4B2AD37251AE}"/>
              </a:ext>
            </a:extLst>
          </p:cNvPr>
          <p:cNvPicPr>
            <a:picLocks noChangeAspect="1"/>
          </p:cNvPicPr>
          <p:nvPr/>
        </p:nvPicPr>
        <p:blipFill>
          <a:blip r:embed="rId3"/>
          <a:stretch>
            <a:fillRect/>
          </a:stretch>
        </p:blipFill>
        <p:spPr>
          <a:xfrm>
            <a:off x="3962412" y="1788531"/>
            <a:ext cx="7943428" cy="4057098"/>
          </a:xfrm>
          <a:prstGeom prst="rect">
            <a:avLst/>
          </a:prstGeom>
        </p:spPr>
      </p:pic>
    </p:spTree>
    <p:extLst>
      <p:ext uri="{BB962C8B-B14F-4D97-AF65-F5344CB8AC3E}">
        <p14:creationId xmlns:p14="http://schemas.microsoft.com/office/powerpoint/2010/main" val="2049568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175432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5400" b="1" dirty="0">
                <a:solidFill>
                  <a:schemeClr val="accent1"/>
                </a:solidFill>
                <a:latin typeface="Work Sans Light" pitchFamily="2" charset="77"/>
              </a:rPr>
              <a:t>P</a:t>
            </a:r>
            <a:r>
              <a:rPr lang="es-CO" sz="5400" b="1" dirty="0" err="1">
                <a:solidFill>
                  <a:schemeClr val="accent1"/>
                </a:solidFill>
                <a:latin typeface="Work Sans Light" pitchFamily="2" charset="77"/>
              </a:rPr>
              <a:t>roceso</a:t>
            </a:r>
            <a:r>
              <a:rPr lang="es-CO" sz="5400" b="1" dirty="0">
                <a:solidFill>
                  <a:schemeClr val="accent1"/>
                </a:solidFill>
                <a:latin typeface="Work Sans Light" pitchFamily="2" charset="77"/>
              </a:rPr>
              <a:t> instalación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5400" b="1" i="0" u="none" strike="noStrike" kern="1200" cap="none" spc="0" normalizeH="0" baseline="0" noProof="0" dirty="0" err="1">
                <a:ln>
                  <a:noFill/>
                </a:ln>
                <a:solidFill>
                  <a:schemeClr val="accent1"/>
                </a:solidFill>
                <a:effectLst/>
                <a:uLnTx/>
                <a:uFillTx/>
                <a:latin typeface="Work Sans Light" pitchFamily="2" charset="77"/>
                <a:ea typeface="+mn-ea"/>
                <a:cs typeface="+mn-cs"/>
              </a:rPr>
              <a:t>Node</a:t>
            </a:r>
            <a:r>
              <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rPr>
              <a:t> JS</a:t>
            </a: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541599" y="2063460"/>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2433126"/>
            <a:ext cx="6008914" cy="670120"/>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5: </a:t>
            </a:r>
            <a:r>
              <a:rPr lang="es-CO" sz="1800" dirty="0">
                <a:effectLst/>
                <a:latin typeface="Arial" panose="020B0604020202020204" pitchFamily="34" charset="0"/>
                <a:ea typeface="Calibri" panose="020F0502020204030204" pitchFamily="34" charset="0"/>
                <a:cs typeface="Times New Roman" panose="02020603050405020304" pitchFamily="18" charset="0"/>
              </a:rPr>
              <a:t>Lee los términos y condiciones le damos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effectLst/>
                <a:latin typeface="Arial" panose="020B0604020202020204" pitchFamily="34" charset="0"/>
                <a:ea typeface="Calibri" panose="020F0502020204030204" pitchFamily="34" charset="0"/>
                <a:cs typeface="Times New Roman" panose="02020603050405020304" pitchFamily="18" charset="0"/>
              </a:rPr>
              <a:t> en aceptar y le damos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next</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 Correo electrónico&#10;&#10;Descripción generada automáticamente">
            <a:extLst>
              <a:ext uri="{FF2B5EF4-FFF2-40B4-BE49-F238E27FC236}">
                <a16:creationId xmlns:a16="http://schemas.microsoft.com/office/drawing/2014/main" id="{2E1BAD90-7DF8-085E-5AD8-F0B27B23B00A}"/>
              </a:ext>
            </a:extLst>
          </p:cNvPr>
          <p:cNvPicPr>
            <a:picLocks noChangeAspect="1"/>
          </p:cNvPicPr>
          <p:nvPr/>
        </p:nvPicPr>
        <p:blipFill>
          <a:blip r:embed="rId3"/>
          <a:stretch>
            <a:fillRect/>
          </a:stretch>
        </p:blipFill>
        <p:spPr>
          <a:xfrm>
            <a:off x="6963466" y="1274446"/>
            <a:ext cx="4686935" cy="3657600"/>
          </a:xfrm>
          <a:prstGeom prst="rect">
            <a:avLst/>
          </a:prstGeom>
        </p:spPr>
      </p:pic>
    </p:spTree>
    <p:extLst>
      <p:ext uri="{BB962C8B-B14F-4D97-AF65-F5344CB8AC3E}">
        <p14:creationId xmlns:p14="http://schemas.microsoft.com/office/powerpoint/2010/main" val="381978086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788531"/>
            <a:ext cx="8025083"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143: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iremos a nuestro archivo “payed.html” y vamos a colocar “!” y escogemos la primera opción</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Aplicación&#10;&#10;Descripción generada automáticamente">
            <a:extLst>
              <a:ext uri="{FF2B5EF4-FFF2-40B4-BE49-F238E27FC236}">
                <a16:creationId xmlns:a16="http://schemas.microsoft.com/office/drawing/2014/main" id="{C58EC5AA-9ED8-FC71-681F-CD5A16A8DC77}"/>
              </a:ext>
            </a:extLst>
          </p:cNvPr>
          <p:cNvPicPr>
            <a:picLocks noChangeAspect="1"/>
          </p:cNvPicPr>
          <p:nvPr/>
        </p:nvPicPr>
        <p:blipFill>
          <a:blip r:embed="rId3"/>
          <a:stretch>
            <a:fillRect/>
          </a:stretch>
        </p:blipFill>
        <p:spPr>
          <a:xfrm>
            <a:off x="391885" y="2794226"/>
            <a:ext cx="11288847" cy="2528888"/>
          </a:xfrm>
          <a:prstGeom prst="rect">
            <a:avLst/>
          </a:prstGeom>
        </p:spPr>
      </p:pic>
    </p:spTree>
    <p:extLst>
      <p:ext uri="{BB962C8B-B14F-4D97-AF65-F5344CB8AC3E}">
        <p14:creationId xmlns:p14="http://schemas.microsoft.com/office/powerpoint/2010/main" val="19554391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788531"/>
            <a:ext cx="8025083" cy="373757"/>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144: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cambiaremos el titulo por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Payed</a:t>
            </a:r>
            <a:r>
              <a:rPr lang="es-CO" sz="1800" dirty="0">
                <a:effectLst/>
                <a:latin typeface="Arial" panose="020B0604020202020204" pitchFamily="34" charset="0"/>
                <a:ea typeface="Calibri" panose="020F0502020204030204" pitchFamily="34" charset="0"/>
                <a:cs typeface="Times New Roman" panose="02020603050405020304" pitchFamily="18" charset="0"/>
              </a:rPr>
              <a:t>” (línea 6)</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Texto&#10;&#10;Descripción generada automáticamente">
            <a:extLst>
              <a:ext uri="{FF2B5EF4-FFF2-40B4-BE49-F238E27FC236}">
                <a16:creationId xmlns:a16="http://schemas.microsoft.com/office/drawing/2014/main" id="{56434996-E5C8-DF1A-D26F-B799C79156FA}"/>
              </a:ext>
            </a:extLst>
          </p:cNvPr>
          <p:cNvPicPr>
            <a:picLocks noChangeAspect="1"/>
          </p:cNvPicPr>
          <p:nvPr/>
        </p:nvPicPr>
        <p:blipFill>
          <a:blip r:embed="rId3"/>
          <a:stretch>
            <a:fillRect/>
          </a:stretch>
        </p:blipFill>
        <p:spPr>
          <a:xfrm>
            <a:off x="202324" y="2601071"/>
            <a:ext cx="8576682" cy="3009311"/>
          </a:xfrm>
          <a:prstGeom prst="rect">
            <a:avLst/>
          </a:prstGeom>
        </p:spPr>
      </p:pic>
    </p:spTree>
    <p:extLst>
      <p:ext uri="{BB962C8B-B14F-4D97-AF65-F5344CB8AC3E}">
        <p14:creationId xmlns:p14="http://schemas.microsoft.com/office/powerpoint/2010/main" val="266029869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788531"/>
            <a:ext cx="8025083" cy="373757"/>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145:</a:t>
            </a:r>
            <a:r>
              <a:rPr lang="es-CO" sz="1800" dirty="0">
                <a:effectLst/>
                <a:latin typeface="Arial" panose="020B0604020202020204" pitchFamily="34" charset="0"/>
                <a:ea typeface="Calibri" panose="020F0502020204030204" pitchFamily="34" charset="0"/>
                <a:cs typeface="Times New Roman" panose="02020603050405020304" pitchFamily="18" charset="0"/>
              </a:rPr>
              <a:t> Ahora vamos a añadir un encabezado en el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body</a:t>
            </a:r>
            <a:r>
              <a:rPr lang="es-CO" sz="1800" dirty="0">
                <a:effectLst/>
                <a:latin typeface="Arial" panose="020B0604020202020204" pitchFamily="34" charset="0"/>
                <a:ea typeface="Calibri" panose="020F0502020204030204" pitchFamily="34" charset="0"/>
                <a:cs typeface="Times New Roman" panose="02020603050405020304" pitchFamily="18" charset="0"/>
              </a:rPr>
              <a:t> (línea 10)</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Texto&#10;&#10;Descripción generada automáticamente">
            <a:extLst>
              <a:ext uri="{FF2B5EF4-FFF2-40B4-BE49-F238E27FC236}">
                <a16:creationId xmlns:a16="http://schemas.microsoft.com/office/drawing/2014/main" id="{DB0A5A50-2AAD-A531-41E3-15333CBC2456}"/>
              </a:ext>
            </a:extLst>
          </p:cNvPr>
          <p:cNvPicPr>
            <a:picLocks noChangeAspect="1"/>
          </p:cNvPicPr>
          <p:nvPr/>
        </p:nvPicPr>
        <p:blipFill>
          <a:blip r:embed="rId3"/>
          <a:stretch>
            <a:fillRect/>
          </a:stretch>
        </p:blipFill>
        <p:spPr>
          <a:xfrm>
            <a:off x="202324" y="2312422"/>
            <a:ext cx="11209793" cy="3059678"/>
          </a:xfrm>
          <a:prstGeom prst="rect">
            <a:avLst/>
          </a:prstGeom>
        </p:spPr>
      </p:pic>
    </p:spTree>
    <p:extLst>
      <p:ext uri="{BB962C8B-B14F-4D97-AF65-F5344CB8AC3E}">
        <p14:creationId xmlns:p14="http://schemas.microsoft.com/office/powerpoint/2010/main" val="37982903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788531"/>
            <a:ext cx="8025083"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146:</a:t>
            </a:r>
            <a:r>
              <a:rPr lang="es-CO" sz="1800" dirty="0">
                <a:effectLst/>
                <a:latin typeface="Arial" panose="020B0604020202020204" pitchFamily="34" charset="0"/>
                <a:ea typeface="Calibri" panose="020F0502020204030204" pitchFamily="34" charset="0"/>
                <a:cs typeface="Times New Roman" panose="02020603050405020304" pitchFamily="18" charset="0"/>
              </a:rPr>
              <a:t> Ahora iremos a nuestro archivo “payment.routes.js” y cambiaremos la ruta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get</a:t>
            </a:r>
            <a:r>
              <a:rPr lang="es-CO" sz="1800" dirty="0">
                <a:effectLst/>
                <a:latin typeface="Arial" panose="020B0604020202020204" pitchFamily="34" charset="0"/>
                <a:ea typeface="Calibri" panose="020F0502020204030204" pitchFamily="34" charset="0"/>
                <a:cs typeface="Times New Roman" panose="02020603050405020304" pitchFamily="18" charset="0"/>
              </a:rPr>
              <a:t>” por “post” en la ruta de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create-order</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80104208-1155-EEFA-E3B1-0E73354F0543}"/>
              </a:ext>
            </a:extLst>
          </p:cNvPr>
          <p:cNvPicPr>
            <a:picLocks noChangeAspect="1"/>
          </p:cNvPicPr>
          <p:nvPr/>
        </p:nvPicPr>
        <p:blipFill rotWithShape="1">
          <a:blip r:embed="rId3"/>
          <a:srcRect r="26219" b="16532"/>
          <a:stretch/>
        </p:blipFill>
        <p:spPr bwMode="auto">
          <a:xfrm>
            <a:off x="391885" y="2598556"/>
            <a:ext cx="11385407" cy="301182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4702192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788531"/>
            <a:ext cx="8025083" cy="373757"/>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147: </a:t>
            </a:r>
            <a:r>
              <a:rPr lang="es-CO" sz="1800" dirty="0">
                <a:effectLst/>
                <a:latin typeface="Arial" panose="020B0604020202020204" pitchFamily="34" charset="0"/>
                <a:ea typeface="Calibri" panose="020F0502020204030204" pitchFamily="34" charset="0"/>
                <a:cs typeface="Times New Roman" panose="02020603050405020304" pitchFamily="18" charset="0"/>
              </a:rPr>
              <a:t>Así tiene que haber quedado.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9E035142-E347-EFDA-3884-7B95D70C7CAF}"/>
              </a:ext>
            </a:extLst>
          </p:cNvPr>
          <p:cNvPicPr>
            <a:picLocks noChangeAspect="1"/>
          </p:cNvPicPr>
          <p:nvPr/>
        </p:nvPicPr>
        <p:blipFill>
          <a:blip r:embed="rId3"/>
          <a:stretch>
            <a:fillRect/>
          </a:stretch>
        </p:blipFill>
        <p:spPr>
          <a:xfrm>
            <a:off x="202324" y="2428787"/>
            <a:ext cx="10497399" cy="1943171"/>
          </a:xfrm>
          <a:prstGeom prst="rect">
            <a:avLst/>
          </a:prstGeom>
        </p:spPr>
      </p:pic>
    </p:spTree>
    <p:extLst>
      <p:ext uri="{BB962C8B-B14F-4D97-AF65-F5344CB8AC3E}">
        <p14:creationId xmlns:p14="http://schemas.microsoft.com/office/powerpoint/2010/main" val="5061051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788531"/>
            <a:ext cx="8025083"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148: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iremos al archivo llamado “payment.controller.js” y debajo del todo de ese archivo está la función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cancelOrder</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Texto&#10;&#10;Descripción generada automáticamente">
            <a:extLst>
              <a:ext uri="{FF2B5EF4-FFF2-40B4-BE49-F238E27FC236}">
                <a16:creationId xmlns:a16="http://schemas.microsoft.com/office/drawing/2014/main" id="{0C19E960-DA9B-D1A1-52C2-CE604DAC9303}"/>
              </a:ext>
            </a:extLst>
          </p:cNvPr>
          <p:cNvPicPr>
            <a:picLocks noChangeAspect="1"/>
          </p:cNvPicPr>
          <p:nvPr/>
        </p:nvPicPr>
        <p:blipFill>
          <a:blip r:embed="rId3"/>
          <a:stretch>
            <a:fillRect/>
          </a:stretch>
        </p:blipFill>
        <p:spPr>
          <a:xfrm>
            <a:off x="252601" y="2655434"/>
            <a:ext cx="11686797" cy="1547132"/>
          </a:xfrm>
          <a:prstGeom prst="rect">
            <a:avLst/>
          </a:prstGeom>
        </p:spPr>
      </p:pic>
    </p:spTree>
    <p:extLst>
      <p:ext uri="{BB962C8B-B14F-4D97-AF65-F5344CB8AC3E}">
        <p14:creationId xmlns:p14="http://schemas.microsoft.com/office/powerpoint/2010/main" val="267689327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788531"/>
            <a:ext cx="8025083"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149: </a:t>
            </a:r>
            <a:r>
              <a:rPr lang="es-CO" sz="1800" dirty="0">
                <a:effectLst/>
                <a:latin typeface="Arial" panose="020B0604020202020204" pitchFamily="34" charset="0"/>
                <a:ea typeface="Calibri" panose="020F0502020204030204" pitchFamily="34" charset="0"/>
                <a:cs typeface="Times New Roman" panose="02020603050405020304" pitchFamily="18" charset="0"/>
              </a:rPr>
              <a:t>Vamos a cambiar el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res.send</a:t>
            </a:r>
            <a:r>
              <a:rPr lang="es-CO" sz="1800" dirty="0">
                <a:effectLst/>
                <a:latin typeface="Arial" panose="020B0604020202020204" pitchFamily="34" charset="0"/>
                <a:ea typeface="Calibri" panose="020F0502020204030204" pitchFamily="34" charset="0"/>
                <a:cs typeface="Times New Roman" panose="02020603050405020304" pitchFamily="18" charset="0"/>
              </a:rPr>
              <a:t>” por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res.redirect</a:t>
            </a:r>
            <a:r>
              <a:rPr lang="es-CO" sz="1800" dirty="0">
                <a:effectLst/>
                <a:latin typeface="Arial" panose="020B0604020202020204" pitchFamily="34" charset="0"/>
                <a:ea typeface="Calibri" panose="020F0502020204030204" pitchFamily="34" charset="0"/>
                <a:cs typeface="Times New Roman" panose="02020603050405020304" pitchFamily="18" charset="0"/>
              </a:rPr>
              <a:t>(/)” para que en caso de que se cancele la petición nos envié a la página principal.</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A326511A-AFB6-5359-6FE3-00497181BB99}"/>
              </a:ext>
            </a:extLst>
          </p:cNvPr>
          <p:cNvPicPr>
            <a:picLocks noChangeAspect="1"/>
          </p:cNvPicPr>
          <p:nvPr/>
        </p:nvPicPr>
        <p:blipFill>
          <a:blip r:embed="rId3"/>
          <a:stretch>
            <a:fillRect/>
          </a:stretch>
        </p:blipFill>
        <p:spPr>
          <a:xfrm>
            <a:off x="202324" y="2523583"/>
            <a:ext cx="11577525" cy="971999"/>
          </a:xfrm>
          <a:prstGeom prst="rect">
            <a:avLst/>
          </a:prstGeom>
        </p:spPr>
      </p:pic>
    </p:spTree>
    <p:extLst>
      <p:ext uri="{BB962C8B-B14F-4D97-AF65-F5344CB8AC3E}">
        <p14:creationId xmlns:p14="http://schemas.microsoft.com/office/powerpoint/2010/main" val="270661659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788531"/>
            <a:ext cx="8025083" cy="373757"/>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150: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iremos a la ruta base (localhost:300) y damos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effectLst/>
                <a:latin typeface="Arial" panose="020B0604020202020204" pitchFamily="34" charset="0"/>
                <a:ea typeface="Calibri" panose="020F0502020204030204" pitchFamily="34" charset="0"/>
                <a:cs typeface="Times New Roman" panose="02020603050405020304" pitchFamily="18" charset="0"/>
              </a:rPr>
              <a:t> en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pay</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 Chat o mensaje de texto&#10;&#10;Descripción generada automáticamente">
            <a:extLst>
              <a:ext uri="{FF2B5EF4-FFF2-40B4-BE49-F238E27FC236}">
                <a16:creationId xmlns:a16="http://schemas.microsoft.com/office/drawing/2014/main" id="{75277252-57B3-B5F2-C35B-08EC130778DA}"/>
              </a:ext>
            </a:extLst>
          </p:cNvPr>
          <p:cNvPicPr>
            <a:picLocks noChangeAspect="1"/>
          </p:cNvPicPr>
          <p:nvPr/>
        </p:nvPicPr>
        <p:blipFill>
          <a:blip r:embed="rId3"/>
          <a:stretch>
            <a:fillRect/>
          </a:stretch>
        </p:blipFill>
        <p:spPr>
          <a:xfrm>
            <a:off x="391884" y="2411185"/>
            <a:ext cx="9046029" cy="3481004"/>
          </a:xfrm>
          <a:prstGeom prst="rect">
            <a:avLst/>
          </a:prstGeom>
        </p:spPr>
      </p:pic>
    </p:spTree>
    <p:extLst>
      <p:ext uri="{BB962C8B-B14F-4D97-AF65-F5344CB8AC3E}">
        <p14:creationId xmlns:p14="http://schemas.microsoft.com/office/powerpoint/2010/main" val="389811587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134440" cy="3439981"/>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151: </a:t>
            </a:r>
            <a:r>
              <a:rPr lang="es-CO" sz="1800" dirty="0">
                <a:effectLst/>
                <a:latin typeface="Arial" panose="020B0604020202020204" pitchFamily="34" charset="0"/>
                <a:ea typeface="Calibri" panose="020F0502020204030204" pitchFamily="34" charset="0"/>
                <a:cs typeface="Times New Roman" panose="02020603050405020304" pitchFamily="18" charset="0"/>
              </a:rPr>
              <a:t>Nos pedirá iniciar sesión y la iniciamos con la información de la primera cuenta que creamos (paso 107, en caso de que lo hayas olvidado)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CO" sz="1800" dirty="0">
                <a:effectLst/>
                <a:latin typeface="Arial" panose="020B0604020202020204" pitchFamily="34" charset="0"/>
                <a:ea typeface="Calibri" panose="020F0502020204030204" pitchFamily="34" charset="0"/>
                <a:cs typeface="Times New Roman" panose="02020603050405020304" pitchFamily="18" charset="0"/>
              </a:rPr>
              <a:t>PD: En caso de que no te deje iniciar sesión y te envié un error es debido a que abriste la cuenta de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business</a:t>
            </a:r>
            <a:r>
              <a:rPr lang="es-CO" sz="1800" dirty="0">
                <a:effectLst/>
                <a:latin typeface="Arial" panose="020B0604020202020204" pitchFamily="34" charset="0"/>
                <a:ea typeface="Calibri" panose="020F0502020204030204" pitchFamily="34" charset="0"/>
                <a:cs typeface="Times New Roman" panose="02020603050405020304" pitchFamily="18" charset="0"/>
              </a:rPr>
              <a:t> (132), solo ve de nuevo, cierra la sesión, reinicia el servidor y vuelve a hacer el paso (150)</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Aplicación&#10;&#10;Descripción generada automáticamente">
            <a:extLst>
              <a:ext uri="{FF2B5EF4-FFF2-40B4-BE49-F238E27FC236}">
                <a16:creationId xmlns:a16="http://schemas.microsoft.com/office/drawing/2014/main" id="{73231845-E2AA-5B5D-8E33-5F6603EE1C00}"/>
              </a:ext>
            </a:extLst>
          </p:cNvPr>
          <p:cNvPicPr>
            <a:picLocks noChangeAspect="1"/>
          </p:cNvPicPr>
          <p:nvPr/>
        </p:nvPicPr>
        <p:blipFill rotWithShape="1">
          <a:blip r:embed="rId3"/>
          <a:srcRect b="12170"/>
          <a:stretch/>
        </p:blipFill>
        <p:spPr bwMode="auto">
          <a:xfrm>
            <a:off x="7160517" y="970017"/>
            <a:ext cx="3920074" cy="55110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272301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5061858"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152: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de nuevo nos solicitará realizar el pago, damos en “complete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purchase</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 Correo electrónico&#10;&#10;Descripción generada automáticamente">
            <a:extLst>
              <a:ext uri="{FF2B5EF4-FFF2-40B4-BE49-F238E27FC236}">
                <a16:creationId xmlns:a16="http://schemas.microsoft.com/office/drawing/2014/main" id="{F4D6A6F3-E6EE-BF94-FD63-30C182A39117}"/>
              </a:ext>
            </a:extLst>
          </p:cNvPr>
          <p:cNvPicPr>
            <a:picLocks noChangeAspect="1"/>
          </p:cNvPicPr>
          <p:nvPr/>
        </p:nvPicPr>
        <p:blipFill>
          <a:blip r:embed="rId3"/>
          <a:stretch>
            <a:fillRect/>
          </a:stretch>
        </p:blipFill>
        <p:spPr>
          <a:xfrm>
            <a:off x="7215960" y="596174"/>
            <a:ext cx="3758109" cy="5976255"/>
          </a:xfrm>
          <a:prstGeom prst="rect">
            <a:avLst/>
          </a:prstGeom>
        </p:spPr>
      </p:pic>
    </p:spTree>
    <p:extLst>
      <p:ext uri="{BB962C8B-B14F-4D97-AF65-F5344CB8AC3E}">
        <p14:creationId xmlns:p14="http://schemas.microsoft.com/office/powerpoint/2010/main" val="2514211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175432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5400" b="1" dirty="0">
                <a:solidFill>
                  <a:schemeClr val="accent1"/>
                </a:solidFill>
                <a:latin typeface="Work Sans Light" pitchFamily="2" charset="77"/>
              </a:rPr>
              <a:t>P</a:t>
            </a:r>
            <a:r>
              <a:rPr lang="es-CO" sz="5400" b="1" dirty="0" err="1">
                <a:solidFill>
                  <a:schemeClr val="accent1"/>
                </a:solidFill>
                <a:latin typeface="Work Sans Light" pitchFamily="2" charset="77"/>
              </a:rPr>
              <a:t>roceso</a:t>
            </a:r>
            <a:r>
              <a:rPr lang="es-CO" sz="5400" b="1" dirty="0">
                <a:solidFill>
                  <a:schemeClr val="accent1"/>
                </a:solidFill>
                <a:latin typeface="Work Sans Light" pitchFamily="2" charset="77"/>
              </a:rPr>
              <a:t> instalación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5400" b="1" i="0" u="none" strike="noStrike" kern="1200" cap="none" spc="0" normalizeH="0" baseline="0" noProof="0" dirty="0" err="1">
                <a:ln>
                  <a:noFill/>
                </a:ln>
                <a:solidFill>
                  <a:schemeClr val="accent1"/>
                </a:solidFill>
                <a:effectLst/>
                <a:uLnTx/>
                <a:uFillTx/>
                <a:latin typeface="Work Sans Light" pitchFamily="2" charset="77"/>
                <a:ea typeface="+mn-ea"/>
                <a:cs typeface="+mn-cs"/>
              </a:rPr>
              <a:t>Node</a:t>
            </a:r>
            <a:r>
              <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rPr>
              <a:t> JS</a:t>
            </a: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541599" y="2063460"/>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2433126"/>
            <a:ext cx="6008914" cy="373757"/>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 </a:t>
            </a:r>
            <a:r>
              <a:rPr lang="es-CO"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Le damos </a:t>
            </a:r>
            <a:r>
              <a:rPr lang="es-CO" sz="18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en “Next” de nuevo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AC50A877-4909-6F89-84C9-B9F0ADF81415}"/>
              </a:ext>
            </a:extLst>
          </p:cNvPr>
          <p:cNvPicPr>
            <a:picLocks noChangeAspect="1"/>
          </p:cNvPicPr>
          <p:nvPr/>
        </p:nvPicPr>
        <p:blipFill>
          <a:blip r:embed="rId3"/>
          <a:stretch>
            <a:fillRect/>
          </a:stretch>
        </p:blipFill>
        <p:spPr>
          <a:xfrm>
            <a:off x="6096000" y="1160504"/>
            <a:ext cx="4639310" cy="3657600"/>
          </a:xfrm>
          <a:prstGeom prst="rect">
            <a:avLst/>
          </a:prstGeom>
        </p:spPr>
      </p:pic>
    </p:spTree>
    <p:extLst>
      <p:ext uri="{BB962C8B-B14F-4D97-AF65-F5344CB8AC3E}">
        <p14:creationId xmlns:p14="http://schemas.microsoft.com/office/powerpoint/2010/main" val="55740278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788531"/>
            <a:ext cx="8025083" cy="373757"/>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153: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se nos mostrará que se pago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10;&#10;Descripción generada automáticamente">
            <a:extLst>
              <a:ext uri="{FF2B5EF4-FFF2-40B4-BE49-F238E27FC236}">
                <a16:creationId xmlns:a16="http://schemas.microsoft.com/office/drawing/2014/main" id="{DAB60709-71FE-E48B-006A-8DA36355BAFA}"/>
              </a:ext>
            </a:extLst>
          </p:cNvPr>
          <p:cNvPicPr>
            <a:picLocks noChangeAspect="1"/>
          </p:cNvPicPr>
          <p:nvPr/>
        </p:nvPicPr>
        <p:blipFill rotWithShape="1">
          <a:blip r:embed="rId3"/>
          <a:srcRect b="54337"/>
          <a:stretch/>
        </p:blipFill>
        <p:spPr bwMode="auto">
          <a:xfrm>
            <a:off x="202324" y="2437947"/>
            <a:ext cx="7201461" cy="259125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649964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788531"/>
            <a:ext cx="3608615" cy="2151936"/>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154: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hacer de nuevo el paso (150 y 151) y en caso de que queramos cancelar la compra no le damos a “complete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purchase</a:t>
            </a:r>
            <a:r>
              <a:rPr lang="es-CO" sz="1800" dirty="0">
                <a:effectLst/>
                <a:latin typeface="Arial" panose="020B0604020202020204" pitchFamily="34" charset="0"/>
                <a:ea typeface="Calibri" panose="020F0502020204030204" pitchFamily="34" charset="0"/>
                <a:cs typeface="Times New Roman" panose="02020603050405020304" pitchFamily="18" charset="0"/>
              </a:rPr>
              <a:t>” sino que le damos “cancel and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return</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to</a:t>
            </a:r>
            <a:r>
              <a:rPr lang="es-CO" sz="1800" dirty="0">
                <a:effectLst/>
                <a:latin typeface="Arial" panose="020B0604020202020204" pitchFamily="34" charset="0"/>
                <a:ea typeface="Calibri" panose="020F0502020204030204" pitchFamily="34" charset="0"/>
                <a:cs typeface="Times New Roman" panose="02020603050405020304" pitchFamily="18" charset="0"/>
              </a:rPr>
              <a:t> Mi tienda”</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Aplicación&#10;&#10;Descripción generada automáticamente">
            <a:extLst>
              <a:ext uri="{FF2B5EF4-FFF2-40B4-BE49-F238E27FC236}">
                <a16:creationId xmlns:a16="http://schemas.microsoft.com/office/drawing/2014/main" id="{E83617C6-6DB2-2E7C-C8CE-26E372D3C127}"/>
              </a:ext>
            </a:extLst>
          </p:cNvPr>
          <p:cNvPicPr>
            <a:picLocks noChangeAspect="1"/>
          </p:cNvPicPr>
          <p:nvPr/>
        </p:nvPicPr>
        <p:blipFill>
          <a:blip r:embed="rId3"/>
          <a:stretch>
            <a:fillRect/>
          </a:stretch>
        </p:blipFill>
        <p:spPr>
          <a:xfrm>
            <a:off x="4310743" y="1504632"/>
            <a:ext cx="6686824" cy="4585748"/>
          </a:xfrm>
          <a:prstGeom prst="rect">
            <a:avLst/>
          </a:prstGeom>
        </p:spPr>
      </p:pic>
    </p:spTree>
    <p:extLst>
      <p:ext uri="{BB962C8B-B14F-4D97-AF65-F5344CB8AC3E}">
        <p14:creationId xmlns:p14="http://schemas.microsoft.com/office/powerpoint/2010/main" val="227460180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788531"/>
            <a:ext cx="3608615" cy="2151936"/>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155: </a:t>
            </a:r>
            <a:r>
              <a:rPr lang="es-CO" sz="1800" dirty="0">
                <a:effectLst/>
                <a:latin typeface="Arial" panose="020B0604020202020204" pitchFamily="34" charset="0"/>
                <a:ea typeface="Calibri" panose="020F0502020204030204" pitchFamily="34" charset="0"/>
                <a:cs typeface="Times New Roman" panose="02020603050405020304" pitchFamily="18" charset="0"/>
              </a:rPr>
              <a:t>Y vemos como nos envía de nuevo a la página principal. Y con esto hemos terminado nuestro proyecto donde aprendimos a consumir la API de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paypal</a:t>
            </a:r>
            <a:r>
              <a:rPr lang="es-CO" sz="1800" dirty="0">
                <a:effectLst/>
                <a:latin typeface="Arial" panose="020B0604020202020204" pitchFamily="34" charset="0"/>
                <a:ea typeface="Calibri" panose="020F0502020204030204" pitchFamily="34" charset="0"/>
                <a:cs typeface="Times New Roman" panose="02020603050405020304" pitchFamily="18" charset="0"/>
              </a:rPr>
              <a:t> para realizar peticiones en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nodejs</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10;&#10;Descripción generada automáticamente">
            <a:extLst>
              <a:ext uri="{FF2B5EF4-FFF2-40B4-BE49-F238E27FC236}">
                <a16:creationId xmlns:a16="http://schemas.microsoft.com/office/drawing/2014/main" id="{815D77F4-81F6-AFD9-C5F9-6BB639112801}"/>
              </a:ext>
            </a:extLst>
          </p:cNvPr>
          <p:cNvPicPr>
            <a:picLocks noChangeAspect="1"/>
          </p:cNvPicPr>
          <p:nvPr/>
        </p:nvPicPr>
        <p:blipFill>
          <a:blip r:embed="rId3"/>
          <a:stretch>
            <a:fillRect/>
          </a:stretch>
        </p:blipFill>
        <p:spPr>
          <a:xfrm>
            <a:off x="4441372" y="1788531"/>
            <a:ext cx="5874885" cy="3631275"/>
          </a:xfrm>
          <a:prstGeom prst="rect">
            <a:avLst/>
          </a:prstGeom>
        </p:spPr>
      </p:pic>
    </p:spTree>
    <p:extLst>
      <p:ext uri="{BB962C8B-B14F-4D97-AF65-F5344CB8AC3E}">
        <p14:creationId xmlns:p14="http://schemas.microsoft.com/office/powerpoint/2010/main" val="383673143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Referencias</a:t>
            </a:r>
          </a:p>
        </p:txBody>
      </p:sp>
      <p:cxnSp>
        <p:nvCxnSpPr>
          <p:cNvPr id="3" name="Conector recto 2">
            <a:extLst>
              <a:ext uri="{FF2B5EF4-FFF2-40B4-BE49-F238E27FC236}">
                <a16:creationId xmlns:a16="http://schemas.microsoft.com/office/drawing/2014/main" id="{93A3C247-9188-45F4-96FC-5D5EAF14C80E}"/>
              </a:ext>
            </a:extLst>
          </p:cNvPr>
          <p:cNvCxnSpPr>
            <a:cxnSpLocks/>
          </p:cNvCxnSpPr>
          <p:nvPr/>
        </p:nvCxnSpPr>
        <p:spPr>
          <a:xfrm>
            <a:off x="456236" y="1157296"/>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CEEF928E-F956-7C4C-11C0-C05AA6EBCC7F}"/>
              </a:ext>
            </a:extLst>
          </p:cNvPr>
          <p:cNvSpPr txBox="1"/>
          <p:nvPr/>
        </p:nvSpPr>
        <p:spPr>
          <a:xfrm>
            <a:off x="456236" y="1499360"/>
            <a:ext cx="11022750" cy="707886"/>
          </a:xfrm>
          <a:prstGeom prst="rect">
            <a:avLst/>
          </a:prstGeom>
          <a:noFill/>
        </p:spPr>
        <p:txBody>
          <a:bodyPr wrap="square" rtlCol="0">
            <a:spAutoFit/>
          </a:bodyPr>
          <a:lstStyle/>
          <a:p>
            <a:pPr algn="just" defTabSz="943239" hangingPunct="0"/>
            <a:r>
              <a:rPr kumimoji="0" lang="es-CO" sz="2000" i="1" u="none" strike="noStrike" cap="none" spc="0" normalizeH="0" baseline="0" dirty="0" err="1">
                <a:ln>
                  <a:noFill/>
                </a:ln>
                <a:solidFill>
                  <a:schemeClr val="bg1">
                    <a:lumMod val="50000"/>
                  </a:schemeClr>
                </a:solidFill>
                <a:effectLst/>
                <a:uFillTx/>
                <a:latin typeface="Calibir"/>
                <a:ea typeface="Helvetica Neue"/>
                <a:cs typeface="Calibir"/>
                <a:sym typeface="Helvetica Neue"/>
              </a:rPr>
              <a:t>Fazt</a:t>
            </a:r>
            <a:r>
              <a:rPr kumimoji="0" lang="es-CO" sz="2000" i="1" u="none" strike="noStrike" cap="none" spc="0" normalizeH="0" baseline="0" dirty="0">
                <a:ln>
                  <a:noFill/>
                </a:ln>
                <a:solidFill>
                  <a:schemeClr val="bg1">
                    <a:lumMod val="50000"/>
                  </a:schemeClr>
                </a:solidFill>
                <a:effectLst/>
                <a:uFillTx/>
                <a:latin typeface="Calibir"/>
                <a:ea typeface="Helvetica Neue"/>
                <a:cs typeface="Calibir"/>
                <a:sym typeface="Helvetica Neue"/>
              </a:rPr>
              <a:t> </a:t>
            </a:r>
            <a:r>
              <a:rPr kumimoji="0" lang="es-CO" sz="2000" i="1" u="none" strike="noStrike" cap="none" spc="0" normalizeH="0" baseline="0" dirty="0" err="1">
                <a:ln>
                  <a:noFill/>
                </a:ln>
                <a:solidFill>
                  <a:schemeClr val="bg1">
                    <a:lumMod val="50000"/>
                  </a:schemeClr>
                </a:solidFill>
                <a:effectLst/>
                <a:uFillTx/>
                <a:latin typeface="Calibir"/>
                <a:ea typeface="Helvetica Neue"/>
                <a:cs typeface="Calibir"/>
                <a:sym typeface="Helvetica Neue"/>
              </a:rPr>
              <a:t>Code</a:t>
            </a:r>
            <a:r>
              <a:rPr kumimoji="0" lang="es-CO" sz="2000" i="1" u="none" strike="noStrike" cap="none" spc="0" normalizeH="0" baseline="0" dirty="0">
                <a:ln>
                  <a:noFill/>
                </a:ln>
                <a:solidFill>
                  <a:schemeClr val="bg1">
                    <a:lumMod val="50000"/>
                  </a:schemeClr>
                </a:solidFill>
                <a:effectLst/>
                <a:uFillTx/>
                <a:latin typeface="Calibir"/>
                <a:ea typeface="Helvetica Neue"/>
                <a:cs typeface="Calibir"/>
                <a:sym typeface="Helvetica Neue"/>
              </a:rPr>
              <a:t> / </a:t>
            </a:r>
            <a:r>
              <a:rPr kumimoji="0" lang="es-CO" sz="2000" i="1" u="none" strike="noStrike" cap="none" spc="0" normalizeH="0" baseline="0" dirty="0" err="1">
                <a:ln>
                  <a:noFill/>
                </a:ln>
                <a:solidFill>
                  <a:schemeClr val="bg1">
                    <a:lumMod val="50000"/>
                  </a:schemeClr>
                </a:solidFill>
                <a:effectLst/>
                <a:uFillTx/>
                <a:latin typeface="Calibir"/>
                <a:ea typeface="Helvetica Neue"/>
                <a:cs typeface="Calibir"/>
                <a:sym typeface="Helvetica Neue"/>
              </a:rPr>
              <a:t>Paypal</a:t>
            </a:r>
            <a:r>
              <a:rPr kumimoji="0" lang="es-CO" sz="2000" i="1" u="none" strike="noStrike" cap="none" spc="0" normalizeH="0" baseline="0" dirty="0">
                <a:ln>
                  <a:noFill/>
                </a:ln>
                <a:solidFill>
                  <a:schemeClr val="bg1">
                    <a:lumMod val="50000"/>
                  </a:schemeClr>
                </a:solidFill>
                <a:effectLst/>
                <a:uFillTx/>
                <a:latin typeface="Calibir"/>
                <a:ea typeface="Helvetica Neue"/>
                <a:cs typeface="Calibir"/>
                <a:sym typeface="Helvetica Neue"/>
              </a:rPr>
              <a:t> </a:t>
            </a:r>
            <a:r>
              <a:rPr kumimoji="0" lang="es-CO" sz="2000" i="1" u="none" strike="noStrike" cap="none" spc="0" normalizeH="0" baseline="0" dirty="0" err="1">
                <a:ln>
                  <a:noFill/>
                </a:ln>
                <a:solidFill>
                  <a:schemeClr val="bg1">
                    <a:lumMod val="50000"/>
                  </a:schemeClr>
                </a:solidFill>
                <a:effectLst/>
                <a:uFillTx/>
                <a:latin typeface="Calibir"/>
                <a:ea typeface="Helvetica Neue"/>
                <a:cs typeface="Calibir"/>
                <a:sym typeface="Helvetica Neue"/>
              </a:rPr>
              <a:t>Nodejs</a:t>
            </a:r>
            <a:r>
              <a:rPr kumimoji="0" lang="es-CO" sz="2000" i="1" u="none" strike="noStrike" cap="none" spc="0" normalizeH="0" baseline="0" dirty="0">
                <a:ln>
                  <a:noFill/>
                </a:ln>
                <a:solidFill>
                  <a:schemeClr val="bg1">
                    <a:lumMod val="50000"/>
                  </a:schemeClr>
                </a:solidFill>
                <a:effectLst/>
                <a:uFillTx/>
                <a:latin typeface="Calibir"/>
                <a:ea typeface="Helvetica Neue"/>
                <a:cs typeface="Calibir"/>
                <a:sym typeface="Helvetica Neue"/>
              </a:rPr>
              <a:t> REST API </a:t>
            </a:r>
          </a:p>
          <a:p>
            <a:pPr algn="just" defTabSz="943239" hangingPunct="0"/>
            <a:r>
              <a:rPr kumimoji="0" lang="es-CO" sz="2000" i="1" u="none" strike="noStrike" cap="none" spc="0" normalizeH="0" baseline="0" dirty="0">
                <a:ln>
                  <a:noFill/>
                </a:ln>
                <a:solidFill>
                  <a:schemeClr val="bg1">
                    <a:lumMod val="50000"/>
                  </a:schemeClr>
                </a:solidFill>
                <a:effectLst/>
                <a:uFillTx/>
                <a:latin typeface="Calibir"/>
                <a:ea typeface="Helvetica Neue"/>
                <a:cs typeface="Calibir"/>
                <a:sym typeface="Helvetica Neue"/>
              </a:rPr>
              <a:t>https://www.youtube.com/watch?v=K5zbbLsCrWU&amp;ab_channel=FaztCode</a:t>
            </a:r>
            <a:endParaRPr kumimoji="0" lang="es-ES" sz="1600" i="1" u="none" strike="noStrike" cap="none" spc="0" normalizeH="0" baseline="0" dirty="0">
              <a:ln>
                <a:noFill/>
              </a:ln>
              <a:solidFill>
                <a:schemeClr val="bg1">
                  <a:lumMod val="50000"/>
                </a:schemeClr>
              </a:solidFill>
              <a:effectLst/>
              <a:uFillTx/>
              <a:latin typeface="Calibir"/>
              <a:ea typeface="Helvetica Neue"/>
              <a:cs typeface="Calibir"/>
              <a:sym typeface="Helvetica Neue"/>
            </a:endParaRPr>
          </a:p>
        </p:txBody>
      </p:sp>
    </p:spTree>
    <p:extLst>
      <p:ext uri="{BB962C8B-B14F-4D97-AF65-F5344CB8AC3E}">
        <p14:creationId xmlns:p14="http://schemas.microsoft.com/office/powerpoint/2010/main" val="15955288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6D04A5A-19A9-0ACE-6D0F-5E02EDC9D1DE}"/>
              </a:ext>
            </a:extLst>
          </p:cNvPr>
          <p:cNvSpPr txBox="1"/>
          <p:nvPr/>
        </p:nvSpPr>
        <p:spPr>
          <a:xfrm>
            <a:off x="-319275" y="220257"/>
            <a:ext cx="5773018" cy="1569660"/>
          </a:xfrm>
          <a:prstGeom prst="rect">
            <a:avLst/>
          </a:prstGeom>
          <a:noFill/>
        </p:spPr>
        <p:txBody>
          <a:bodyPr wrap="square" rtlCol="0">
            <a:spAutoFit/>
          </a:bodyPr>
          <a:lstStyle/>
          <a:p>
            <a:pPr algn="ctr"/>
            <a:r>
              <a:rPr lang="es-CO" sz="4800" dirty="0">
                <a:latin typeface="Work Sans Light" pitchFamily="2" charset="77"/>
              </a:rPr>
              <a:t>Equipo </a:t>
            </a:r>
          </a:p>
          <a:p>
            <a:pPr algn="ctr"/>
            <a:r>
              <a:rPr lang="es-CO" sz="4800" dirty="0">
                <a:latin typeface="Work Sans Light" pitchFamily="2" charset="77"/>
              </a:rPr>
              <a:t>CDMC</a:t>
            </a:r>
          </a:p>
        </p:txBody>
      </p:sp>
      <p:cxnSp>
        <p:nvCxnSpPr>
          <p:cNvPr id="6" name="Conector recto 5">
            <a:extLst>
              <a:ext uri="{FF2B5EF4-FFF2-40B4-BE49-F238E27FC236}">
                <a16:creationId xmlns:a16="http://schemas.microsoft.com/office/drawing/2014/main" id="{12E6F1CF-C64D-CB82-1478-686F9F9BAF5F}"/>
              </a:ext>
            </a:extLst>
          </p:cNvPr>
          <p:cNvCxnSpPr>
            <a:cxnSpLocks/>
          </p:cNvCxnSpPr>
          <p:nvPr/>
        </p:nvCxnSpPr>
        <p:spPr>
          <a:xfrm>
            <a:off x="1472328" y="1862465"/>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graphicFrame>
        <p:nvGraphicFramePr>
          <p:cNvPr id="4" name="Tabla 3">
            <a:extLst>
              <a:ext uri="{FF2B5EF4-FFF2-40B4-BE49-F238E27FC236}">
                <a16:creationId xmlns:a16="http://schemas.microsoft.com/office/drawing/2014/main" id="{C10FF00A-E017-3287-5EB8-15347A938FD6}"/>
              </a:ext>
            </a:extLst>
          </p:cNvPr>
          <p:cNvGraphicFramePr>
            <a:graphicFrameLocks noGrp="1"/>
          </p:cNvGraphicFramePr>
          <p:nvPr>
            <p:extLst>
              <p:ext uri="{D42A27DB-BD31-4B8C-83A1-F6EECF244321}">
                <p14:modId xmlns:p14="http://schemas.microsoft.com/office/powerpoint/2010/main" val="4291666082"/>
              </p:ext>
            </p:extLst>
          </p:nvPr>
        </p:nvGraphicFramePr>
        <p:xfrm>
          <a:off x="1472327" y="2292434"/>
          <a:ext cx="8682788" cy="3345633"/>
        </p:xfrm>
        <a:graphic>
          <a:graphicData uri="http://schemas.openxmlformats.org/drawingml/2006/table">
            <a:tbl>
              <a:tblPr firstRow="1" bandRow="1">
                <a:solidFill>
                  <a:srgbClr val="FFFFFF">
                    <a:alpha val="21176"/>
                  </a:srgbClr>
                </a:solidFill>
                <a:tableStyleId>{16D9F66E-5EB9-4882-86FB-DCBF35E3C3E4}</a:tableStyleId>
              </a:tblPr>
              <a:tblGrid>
                <a:gridCol w="4341394">
                  <a:extLst>
                    <a:ext uri="{9D8B030D-6E8A-4147-A177-3AD203B41FA5}">
                      <a16:colId xmlns:a16="http://schemas.microsoft.com/office/drawing/2014/main" val="2577988464"/>
                    </a:ext>
                  </a:extLst>
                </a:gridCol>
                <a:gridCol w="4341394">
                  <a:extLst>
                    <a:ext uri="{9D8B030D-6E8A-4147-A177-3AD203B41FA5}">
                      <a16:colId xmlns:a16="http://schemas.microsoft.com/office/drawing/2014/main" val="1549263082"/>
                    </a:ext>
                  </a:extLst>
                </a:gridCol>
              </a:tblGrid>
              <a:tr h="433034">
                <a:tc>
                  <a:txBody>
                    <a:bodyPr/>
                    <a:lstStyle/>
                    <a:p>
                      <a:pPr algn="ctr"/>
                      <a:r>
                        <a:rPr lang="es-CO" b="1" dirty="0">
                          <a:solidFill>
                            <a:schemeClr val="bg1">
                              <a:lumMod val="85000"/>
                            </a:schemeClr>
                          </a:solidFill>
                        </a:rPr>
                        <a:t>Equipo</a:t>
                      </a:r>
                    </a:p>
                  </a:txBody>
                  <a:tcPr anchor="ctr">
                    <a:solidFill>
                      <a:schemeClr val="accent2"/>
                    </a:solidFill>
                  </a:tcPr>
                </a:tc>
                <a:tc>
                  <a:txBody>
                    <a:bodyPr/>
                    <a:lstStyle/>
                    <a:p>
                      <a:pPr algn="ctr"/>
                      <a:r>
                        <a:rPr lang="es-CO" b="1" dirty="0">
                          <a:solidFill>
                            <a:schemeClr val="tx1">
                              <a:lumMod val="65000"/>
                              <a:lumOff val="35000"/>
                            </a:schemeClr>
                          </a:solidFill>
                        </a:rPr>
                        <a:t>ADSO</a:t>
                      </a:r>
                    </a:p>
                  </a:txBody>
                  <a:tcPr/>
                </a:tc>
                <a:extLst>
                  <a:ext uri="{0D108BD9-81ED-4DB2-BD59-A6C34878D82A}">
                    <a16:rowId xmlns:a16="http://schemas.microsoft.com/office/drawing/2014/main" val="4265772140"/>
                  </a:ext>
                </a:extLst>
              </a:tr>
              <a:tr h="433034">
                <a:tc>
                  <a:txBody>
                    <a:bodyPr/>
                    <a:lstStyle/>
                    <a:p>
                      <a:pPr algn="ctr"/>
                      <a:r>
                        <a:rPr lang="es-CO" b="1" dirty="0">
                          <a:solidFill>
                            <a:schemeClr val="bg1">
                              <a:lumMod val="85000"/>
                            </a:schemeClr>
                          </a:solidFill>
                        </a:rPr>
                        <a:t>Coordinación</a:t>
                      </a:r>
                    </a:p>
                  </a:txBody>
                  <a:tcPr anchor="ctr">
                    <a:solidFill>
                      <a:schemeClr val="accent2"/>
                    </a:solidFill>
                  </a:tcPr>
                </a:tc>
                <a:tc>
                  <a:txBody>
                    <a:bodyPr/>
                    <a:lstStyle/>
                    <a:p>
                      <a:pPr algn="ctr"/>
                      <a:r>
                        <a:rPr lang="es-CO" b="1" dirty="0">
                          <a:solidFill>
                            <a:schemeClr val="tx1">
                              <a:lumMod val="65000"/>
                              <a:lumOff val="35000"/>
                            </a:schemeClr>
                          </a:solidFill>
                        </a:rPr>
                        <a:t>Paula Milena Isaza</a:t>
                      </a:r>
                    </a:p>
                  </a:txBody>
                  <a:tcPr/>
                </a:tc>
                <a:extLst>
                  <a:ext uri="{0D108BD9-81ED-4DB2-BD59-A6C34878D82A}">
                    <a16:rowId xmlns:a16="http://schemas.microsoft.com/office/drawing/2014/main" val="2504665880"/>
                  </a:ext>
                </a:extLst>
              </a:tr>
              <a:tr h="747429">
                <a:tc>
                  <a:txBody>
                    <a:bodyPr/>
                    <a:lstStyle/>
                    <a:p>
                      <a:pPr algn="ctr"/>
                      <a:r>
                        <a:rPr lang="es-CO" b="1" dirty="0">
                          <a:solidFill>
                            <a:schemeClr val="bg1">
                              <a:lumMod val="85000"/>
                            </a:schemeClr>
                          </a:solidFill>
                        </a:rPr>
                        <a:t>Asesores Temáticos</a:t>
                      </a:r>
                    </a:p>
                  </a:txBody>
                  <a:tcPr anchor="ctr">
                    <a:solidFill>
                      <a:schemeClr val="accent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CO" b="1" dirty="0">
                          <a:solidFill>
                            <a:schemeClr val="tx1">
                              <a:lumMod val="65000"/>
                              <a:lumOff val="35000"/>
                            </a:schemeClr>
                          </a:solidFill>
                        </a:rPr>
                        <a:t>Luis Alfonso Becerra Rentería</a:t>
                      </a:r>
                    </a:p>
                    <a:p>
                      <a:pPr algn="ctr"/>
                      <a:r>
                        <a:rPr lang="es-CO" b="1" dirty="0">
                          <a:solidFill>
                            <a:schemeClr val="tx1">
                              <a:lumMod val="65000"/>
                              <a:lumOff val="35000"/>
                            </a:schemeClr>
                          </a:solidFill>
                        </a:rPr>
                        <a:t>Gloria Jaramillo</a:t>
                      </a:r>
                    </a:p>
                  </a:txBody>
                  <a:tcPr/>
                </a:tc>
                <a:extLst>
                  <a:ext uri="{0D108BD9-81ED-4DB2-BD59-A6C34878D82A}">
                    <a16:rowId xmlns:a16="http://schemas.microsoft.com/office/drawing/2014/main" val="3884543929"/>
                  </a:ext>
                </a:extLst>
              </a:tr>
              <a:tr h="433034">
                <a:tc>
                  <a:txBody>
                    <a:bodyPr/>
                    <a:lstStyle/>
                    <a:p>
                      <a:pPr algn="ctr"/>
                      <a:r>
                        <a:rPr lang="es-CO" b="1" dirty="0">
                          <a:solidFill>
                            <a:schemeClr val="bg1">
                              <a:lumMod val="85000"/>
                            </a:schemeClr>
                          </a:solidFill>
                        </a:rPr>
                        <a:t>Scrum Master</a:t>
                      </a:r>
                    </a:p>
                  </a:txBody>
                  <a:tcPr anchor="ctr">
                    <a:solidFill>
                      <a:schemeClr val="accent2"/>
                    </a:solidFill>
                  </a:tcPr>
                </a:tc>
                <a:tc>
                  <a:txBody>
                    <a:bodyPr/>
                    <a:lstStyle/>
                    <a:p>
                      <a:pPr algn="ctr"/>
                      <a:r>
                        <a:rPr lang="es-CO" b="1" dirty="0">
                          <a:solidFill>
                            <a:schemeClr val="tx1">
                              <a:lumMod val="65000"/>
                              <a:lumOff val="35000"/>
                            </a:schemeClr>
                          </a:solidFill>
                        </a:rPr>
                        <a:t>Luis Alfonso Becerra Rentería</a:t>
                      </a:r>
                    </a:p>
                  </a:txBody>
                  <a:tcPr/>
                </a:tc>
                <a:extLst>
                  <a:ext uri="{0D108BD9-81ED-4DB2-BD59-A6C34878D82A}">
                    <a16:rowId xmlns:a16="http://schemas.microsoft.com/office/drawing/2014/main" val="4246175981"/>
                  </a:ext>
                </a:extLst>
              </a:tr>
              <a:tr h="433034">
                <a:tc>
                  <a:txBody>
                    <a:bodyPr/>
                    <a:lstStyle/>
                    <a:p>
                      <a:pPr algn="ctr"/>
                      <a:r>
                        <a:rPr lang="es-CO" b="1" dirty="0">
                          <a:solidFill>
                            <a:schemeClr val="bg1">
                              <a:lumMod val="85000"/>
                            </a:schemeClr>
                          </a:solidFill>
                        </a:rPr>
                        <a:t>Desarrollador</a:t>
                      </a:r>
                    </a:p>
                  </a:txBody>
                  <a:tcPr anchor="ctr">
                    <a:solidFill>
                      <a:schemeClr val="accent2"/>
                    </a:solidFill>
                  </a:tcPr>
                </a:tc>
                <a:tc>
                  <a:txBody>
                    <a:bodyPr/>
                    <a:lstStyle/>
                    <a:p>
                      <a:pPr algn="ctr"/>
                      <a:r>
                        <a:rPr lang="es-CO" b="1" dirty="0">
                          <a:solidFill>
                            <a:schemeClr val="tx1">
                              <a:lumMod val="65000"/>
                              <a:lumOff val="35000"/>
                            </a:schemeClr>
                          </a:solidFill>
                        </a:rPr>
                        <a:t>Santiago Flórez Echavarría</a:t>
                      </a:r>
                    </a:p>
                  </a:txBody>
                  <a:tcPr/>
                </a:tc>
                <a:extLst>
                  <a:ext uri="{0D108BD9-81ED-4DB2-BD59-A6C34878D82A}">
                    <a16:rowId xmlns:a16="http://schemas.microsoft.com/office/drawing/2014/main" val="2646151857"/>
                  </a:ext>
                </a:extLst>
              </a:tr>
              <a:tr h="433034">
                <a:tc>
                  <a:txBody>
                    <a:bodyPr/>
                    <a:lstStyle/>
                    <a:p>
                      <a:pPr algn="ctr"/>
                      <a:r>
                        <a:rPr lang="es-ES" b="1" dirty="0">
                          <a:solidFill>
                            <a:schemeClr val="bg1">
                              <a:lumMod val="85000"/>
                            </a:schemeClr>
                          </a:solidFill>
                        </a:rPr>
                        <a:t>Revisor</a:t>
                      </a:r>
                      <a:endParaRPr lang="es-CO" b="1" dirty="0">
                        <a:solidFill>
                          <a:schemeClr val="bg1">
                            <a:lumMod val="85000"/>
                          </a:schemeClr>
                        </a:solidFill>
                      </a:endParaRPr>
                    </a:p>
                  </a:txBody>
                  <a:tcPr anchor="ctr">
                    <a:solidFill>
                      <a:schemeClr val="accent2"/>
                    </a:solidFill>
                  </a:tcPr>
                </a:tc>
                <a:tc>
                  <a:txBody>
                    <a:bodyPr/>
                    <a:lstStyle/>
                    <a:p>
                      <a:pPr algn="ctr"/>
                      <a:r>
                        <a:rPr lang="es-ES" b="1" dirty="0">
                          <a:solidFill>
                            <a:schemeClr val="tx1">
                              <a:lumMod val="65000"/>
                              <a:lumOff val="35000"/>
                            </a:schemeClr>
                          </a:solidFill>
                        </a:rPr>
                        <a:t>Andrés Felipe Godoy</a:t>
                      </a:r>
                      <a:endParaRPr lang="es-CO" b="1" dirty="0">
                        <a:solidFill>
                          <a:schemeClr val="tx1">
                            <a:lumMod val="65000"/>
                            <a:lumOff val="35000"/>
                          </a:schemeClr>
                        </a:solidFill>
                      </a:endParaRPr>
                    </a:p>
                  </a:txBody>
                  <a:tcPr/>
                </a:tc>
                <a:extLst>
                  <a:ext uri="{0D108BD9-81ED-4DB2-BD59-A6C34878D82A}">
                    <a16:rowId xmlns:a16="http://schemas.microsoft.com/office/drawing/2014/main" val="572294294"/>
                  </a:ext>
                </a:extLst>
              </a:tr>
              <a:tr h="433034">
                <a:tc gridSpan="2">
                  <a:txBody>
                    <a:bodyPr/>
                    <a:lstStyle/>
                    <a:p>
                      <a:pPr algn="ctr"/>
                      <a:r>
                        <a:rPr lang="es-ES" sz="800" b="1" dirty="0">
                          <a:solidFill>
                            <a:schemeClr val="bg1">
                              <a:lumMod val="85000"/>
                            </a:schemeClr>
                          </a:solidFill>
                        </a:rPr>
                        <a:t>Este material puede ser distribuido, copiado y exhibido por terceros si se muestran los créditos.  No se puede obtener ningún beneficio comercial y las obras derivadas tienen que estar bajo los mismos términos de licencia que el trabajo original.</a:t>
                      </a:r>
                      <a:endParaRPr lang="es-CO" sz="800" b="1" dirty="0">
                        <a:solidFill>
                          <a:schemeClr val="bg1">
                            <a:lumMod val="85000"/>
                          </a:schemeClr>
                        </a:solidFill>
                      </a:endParaRPr>
                    </a:p>
                  </a:txBody>
                  <a:tcPr anchor="ctr">
                    <a:solidFill>
                      <a:schemeClr val="tx1"/>
                    </a:solidFill>
                  </a:tcPr>
                </a:tc>
                <a:tc hMerge="1">
                  <a:txBody>
                    <a:bodyPr/>
                    <a:lstStyle/>
                    <a:p>
                      <a:pPr algn="ctr"/>
                      <a:endParaRPr lang="es-CO" b="1" dirty="0"/>
                    </a:p>
                  </a:txBody>
                  <a:tcPr>
                    <a:solidFill>
                      <a:schemeClr val="tx1"/>
                    </a:solidFill>
                  </a:tcPr>
                </a:tc>
                <a:extLst>
                  <a:ext uri="{0D108BD9-81ED-4DB2-BD59-A6C34878D82A}">
                    <a16:rowId xmlns:a16="http://schemas.microsoft.com/office/drawing/2014/main" val="782934817"/>
                  </a:ext>
                </a:extLst>
              </a:tr>
            </a:tbl>
          </a:graphicData>
        </a:graphic>
      </p:graphicFrame>
    </p:spTree>
    <p:extLst>
      <p:ext uri="{BB962C8B-B14F-4D97-AF65-F5344CB8AC3E}">
        <p14:creationId xmlns:p14="http://schemas.microsoft.com/office/powerpoint/2010/main" val="164035713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175432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5400" b="1" dirty="0">
                <a:solidFill>
                  <a:schemeClr val="accent1"/>
                </a:solidFill>
                <a:latin typeface="Work Sans Light" pitchFamily="2" charset="77"/>
              </a:rPr>
              <a:t>P</a:t>
            </a:r>
            <a:r>
              <a:rPr lang="es-CO" sz="5400" b="1" dirty="0" err="1">
                <a:solidFill>
                  <a:schemeClr val="accent1"/>
                </a:solidFill>
                <a:latin typeface="Work Sans Light" pitchFamily="2" charset="77"/>
              </a:rPr>
              <a:t>roceso</a:t>
            </a:r>
            <a:r>
              <a:rPr lang="es-CO" sz="5400" b="1" dirty="0">
                <a:solidFill>
                  <a:schemeClr val="accent1"/>
                </a:solidFill>
                <a:latin typeface="Work Sans Light" pitchFamily="2" charset="77"/>
              </a:rPr>
              <a:t> instalación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5400" b="1" i="0" u="none" strike="noStrike" kern="1200" cap="none" spc="0" normalizeH="0" baseline="0" noProof="0" dirty="0" err="1">
                <a:ln>
                  <a:noFill/>
                </a:ln>
                <a:solidFill>
                  <a:schemeClr val="accent1"/>
                </a:solidFill>
                <a:effectLst/>
                <a:uLnTx/>
                <a:uFillTx/>
                <a:latin typeface="Work Sans Light" pitchFamily="2" charset="77"/>
                <a:ea typeface="+mn-ea"/>
                <a:cs typeface="+mn-cs"/>
              </a:rPr>
              <a:t>Node</a:t>
            </a:r>
            <a:r>
              <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rPr>
              <a:t> JS</a:t>
            </a: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541599" y="2063460"/>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2433126"/>
            <a:ext cx="6008914" cy="670120"/>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7: </a:t>
            </a:r>
            <a:r>
              <a:rPr lang="es-CO"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Ahora de acá no vamos a mover nada y simplemente daremos “Next”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F533412C-CE47-0267-33D3-3E756DC4A0CE}"/>
              </a:ext>
            </a:extLst>
          </p:cNvPr>
          <p:cNvPicPr>
            <a:picLocks noChangeAspect="1"/>
          </p:cNvPicPr>
          <p:nvPr/>
        </p:nvPicPr>
        <p:blipFill>
          <a:blip r:embed="rId3"/>
          <a:stretch>
            <a:fillRect/>
          </a:stretch>
        </p:blipFill>
        <p:spPr>
          <a:xfrm>
            <a:off x="6642689" y="2302328"/>
            <a:ext cx="4610735" cy="3657600"/>
          </a:xfrm>
          <a:prstGeom prst="rect">
            <a:avLst/>
          </a:prstGeom>
        </p:spPr>
      </p:pic>
    </p:spTree>
    <p:extLst>
      <p:ext uri="{BB962C8B-B14F-4D97-AF65-F5344CB8AC3E}">
        <p14:creationId xmlns:p14="http://schemas.microsoft.com/office/powerpoint/2010/main" val="1042759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6D04A5A-19A9-0ACE-6D0F-5E02EDC9D1DE}"/>
              </a:ext>
            </a:extLst>
          </p:cNvPr>
          <p:cNvSpPr txBox="1"/>
          <p:nvPr/>
        </p:nvSpPr>
        <p:spPr>
          <a:xfrm>
            <a:off x="-319275" y="220257"/>
            <a:ext cx="5773018" cy="1569660"/>
          </a:xfrm>
          <a:prstGeom prst="rect">
            <a:avLst/>
          </a:prstGeom>
          <a:noFill/>
        </p:spPr>
        <p:txBody>
          <a:bodyPr wrap="square" rtlCol="0">
            <a:spAutoFit/>
          </a:bodyPr>
          <a:lstStyle/>
          <a:p>
            <a:pPr algn="ctr"/>
            <a:r>
              <a:rPr lang="es-CO" sz="4800" dirty="0">
                <a:latin typeface="Work Sans Light" pitchFamily="2" charset="77"/>
              </a:rPr>
              <a:t>Contenido de la presentación</a:t>
            </a:r>
          </a:p>
        </p:txBody>
      </p:sp>
      <p:cxnSp>
        <p:nvCxnSpPr>
          <p:cNvPr id="6" name="Conector recto 5">
            <a:extLst>
              <a:ext uri="{FF2B5EF4-FFF2-40B4-BE49-F238E27FC236}">
                <a16:creationId xmlns:a16="http://schemas.microsoft.com/office/drawing/2014/main" id="{12E6F1CF-C64D-CB82-1478-686F9F9BAF5F}"/>
              </a:ext>
            </a:extLst>
          </p:cNvPr>
          <p:cNvCxnSpPr>
            <a:cxnSpLocks/>
          </p:cNvCxnSpPr>
          <p:nvPr/>
        </p:nvCxnSpPr>
        <p:spPr>
          <a:xfrm>
            <a:off x="1472328" y="1862465"/>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graphicFrame>
        <p:nvGraphicFramePr>
          <p:cNvPr id="2" name="Tabla 3">
            <a:extLst>
              <a:ext uri="{FF2B5EF4-FFF2-40B4-BE49-F238E27FC236}">
                <a16:creationId xmlns:a16="http://schemas.microsoft.com/office/drawing/2014/main" id="{369A6FB7-DE33-FDC3-3431-2B800A3E579F}"/>
              </a:ext>
            </a:extLst>
          </p:cNvPr>
          <p:cNvGraphicFramePr>
            <a:graphicFrameLocks noGrp="1"/>
          </p:cNvGraphicFramePr>
          <p:nvPr>
            <p:extLst>
              <p:ext uri="{D42A27DB-BD31-4B8C-83A1-F6EECF244321}">
                <p14:modId xmlns:p14="http://schemas.microsoft.com/office/powerpoint/2010/main" val="1647704531"/>
              </p:ext>
            </p:extLst>
          </p:nvPr>
        </p:nvGraphicFramePr>
        <p:xfrm>
          <a:off x="1885042" y="2501900"/>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520215672"/>
                    </a:ext>
                  </a:extLst>
                </a:gridCol>
                <a:gridCol w="4064000">
                  <a:extLst>
                    <a:ext uri="{9D8B030D-6E8A-4147-A177-3AD203B41FA5}">
                      <a16:colId xmlns:a16="http://schemas.microsoft.com/office/drawing/2014/main" val="2631944421"/>
                    </a:ext>
                  </a:extLst>
                </a:gridCol>
              </a:tblGrid>
              <a:tr h="370840">
                <a:tc>
                  <a:txBody>
                    <a:bodyPr/>
                    <a:lstStyle/>
                    <a:p>
                      <a:pPr algn="ctr"/>
                      <a:r>
                        <a:rPr lang="es-ES" sz="1800" b="1" kern="1200" dirty="0">
                          <a:solidFill>
                            <a:schemeClr val="tx1"/>
                          </a:solidFill>
                          <a:latin typeface="+mn-lt"/>
                          <a:ea typeface="+mn-ea"/>
                          <a:cs typeface="+mn-cs"/>
                        </a:rPr>
                        <a:t>Introducción</a:t>
                      </a:r>
                      <a:endParaRPr lang="es-CO" sz="1800" b="1" kern="1200" dirty="0">
                        <a:solidFill>
                          <a:schemeClr val="tx1"/>
                        </a:solidFill>
                        <a:latin typeface="+mn-lt"/>
                        <a:ea typeface="+mn-ea"/>
                        <a:cs typeface="+mn-cs"/>
                      </a:endParaRPr>
                    </a:p>
                  </a:txBody>
                  <a:tcPr/>
                </a:tc>
                <a:tc>
                  <a:txBody>
                    <a:bodyPr/>
                    <a:lstStyle/>
                    <a:p>
                      <a:pPr algn="ctr"/>
                      <a:r>
                        <a:rPr lang="es-ES" b="1" dirty="0">
                          <a:solidFill>
                            <a:schemeClr val="tx1"/>
                          </a:solidFill>
                        </a:rPr>
                        <a:t>3</a:t>
                      </a:r>
                      <a:endParaRPr lang="es-CO" b="1" dirty="0">
                        <a:solidFill>
                          <a:schemeClr val="tx1"/>
                        </a:solidFill>
                      </a:endParaRPr>
                    </a:p>
                  </a:txBody>
                  <a:tcPr/>
                </a:tc>
                <a:extLst>
                  <a:ext uri="{0D108BD9-81ED-4DB2-BD59-A6C34878D82A}">
                    <a16:rowId xmlns:a16="http://schemas.microsoft.com/office/drawing/2014/main" val="413340009"/>
                  </a:ext>
                </a:extLst>
              </a:tr>
              <a:tr h="370840">
                <a:tc>
                  <a:txBody>
                    <a:bodyPr/>
                    <a:lstStyle/>
                    <a:p>
                      <a:pPr algn="ctr"/>
                      <a:r>
                        <a:rPr lang="es-ES" b="1" dirty="0"/>
                        <a:t>Tecnologías requeridas</a:t>
                      </a:r>
                      <a:endParaRPr lang="es-CO" b="1" dirty="0"/>
                    </a:p>
                  </a:txBody>
                  <a:tcPr/>
                </a:tc>
                <a:tc>
                  <a:txBody>
                    <a:bodyPr/>
                    <a:lstStyle/>
                    <a:p>
                      <a:pPr algn="ctr"/>
                      <a:r>
                        <a:rPr lang="es-ES" b="1" dirty="0"/>
                        <a:t>4</a:t>
                      </a:r>
                      <a:endParaRPr lang="es-CO" b="1" dirty="0"/>
                    </a:p>
                  </a:txBody>
                  <a:tcPr/>
                </a:tc>
                <a:extLst>
                  <a:ext uri="{0D108BD9-81ED-4DB2-BD59-A6C34878D82A}">
                    <a16:rowId xmlns:a16="http://schemas.microsoft.com/office/drawing/2014/main" val="2191470930"/>
                  </a:ext>
                </a:extLst>
              </a:tr>
              <a:tr h="370840">
                <a:tc>
                  <a:txBody>
                    <a:bodyPr/>
                    <a:lstStyle/>
                    <a:p>
                      <a:pPr algn="ctr"/>
                      <a:r>
                        <a:rPr lang="es-ES" b="1" dirty="0"/>
                        <a:t>Instalación Visual Studio </a:t>
                      </a:r>
                      <a:r>
                        <a:rPr lang="es-ES" b="1" dirty="0" err="1"/>
                        <a:t>Code</a:t>
                      </a:r>
                      <a:endParaRPr lang="es-CO" b="1" dirty="0"/>
                    </a:p>
                  </a:txBody>
                  <a:tcPr/>
                </a:tc>
                <a:tc>
                  <a:txBody>
                    <a:bodyPr/>
                    <a:lstStyle/>
                    <a:p>
                      <a:pPr algn="ctr"/>
                      <a:r>
                        <a:rPr lang="es-ES" b="1" dirty="0"/>
                        <a:t>5</a:t>
                      </a:r>
                      <a:endParaRPr lang="es-CO" b="1" dirty="0"/>
                    </a:p>
                  </a:txBody>
                  <a:tcPr/>
                </a:tc>
                <a:extLst>
                  <a:ext uri="{0D108BD9-81ED-4DB2-BD59-A6C34878D82A}">
                    <a16:rowId xmlns:a16="http://schemas.microsoft.com/office/drawing/2014/main" val="839614095"/>
                  </a:ext>
                </a:extLst>
              </a:tr>
              <a:tr h="370840">
                <a:tc>
                  <a:txBody>
                    <a:bodyPr/>
                    <a:lstStyle/>
                    <a:p>
                      <a:pPr algn="ctr"/>
                      <a:r>
                        <a:rPr lang="es-ES" b="1" dirty="0"/>
                        <a:t>Instalación </a:t>
                      </a:r>
                      <a:r>
                        <a:rPr lang="es-ES" b="1" dirty="0" err="1"/>
                        <a:t>Node</a:t>
                      </a:r>
                      <a:r>
                        <a:rPr lang="es-ES" b="1" dirty="0"/>
                        <a:t> JS</a:t>
                      </a:r>
                      <a:endParaRPr lang="es-CO" b="1" dirty="0"/>
                    </a:p>
                  </a:txBody>
                  <a:tcPr/>
                </a:tc>
                <a:tc>
                  <a:txBody>
                    <a:bodyPr/>
                    <a:lstStyle/>
                    <a:p>
                      <a:pPr algn="ctr"/>
                      <a:r>
                        <a:rPr lang="es-ES" b="1" dirty="0"/>
                        <a:t>13</a:t>
                      </a:r>
                      <a:endParaRPr lang="es-CO" b="1" dirty="0"/>
                    </a:p>
                  </a:txBody>
                  <a:tcPr/>
                </a:tc>
                <a:extLst>
                  <a:ext uri="{0D108BD9-81ED-4DB2-BD59-A6C34878D82A}">
                    <a16:rowId xmlns:a16="http://schemas.microsoft.com/office/drawing/2014/main" val="3407408818"/>
                  </a:ext>
                </a:extLst>
              </a:tr>
              <a:tr h="370840">
                <a:tc>
                  <a:txBody>
                    <a:bodyPr/>
                    <a:lstStyle/>
                    <a:p>
                      <a:pPr algn="ctr"/>
                      <a:r>
                        <a:rPr lang="es-ES" b="1" dirty="0"/>
                        <a:t>Creación de Carpetas </a:t>
                      </a:r>
                      <a:endParaRPr lang="es-CO" b="1" dirty="0"/>
                    </a:p>
                  </a:txBody>
                  <a:tcPr/>
                </a:tc>
                <a:tc>
                  <a:txBody>
                    <a:bodyPr/>
                    <a:lstStyle/>
                    <a:p>
                      <a:pPr algn="ctr"/>
                      <a:r>
                        <a:rPr lang="es-ES" b="1" dirty="0"/>
                        <a:t>22</a:t>
                      </a:r>
                      <a:endParaRPr lang="es-CO" b="1" dirty="0"/>
                    </a:p>
                  </a:txBody>
                  <a:tcPr/>
                </a:tc>
                <a:extLst>
                  <a:ext uri="{0D108BD9-81ED-4DB2-BD59-A6C34878D82A}">
                    <a16:rowId xmlns:a16="http://schemas.microsoft.com/office/drawing/2014/main" val="3763981797"/>
                  </a:ext>
                </a:extLst>
              </a:tr>
              <a:tr h="370840">
                <a:tc>
                  <a:txBody>
                    <a:bodyPr/>
                    <a:lstStyle/>
                    <a:p>
                      <a:pPr algn="ctr"/>
                      <a:r>
                        <a:rPr lang="es-ES" b="1" dirty="0"/>
                        <a:t>Codificación</a:t>
                      </a:r>
                      <a:endParaRPr lang="es-CO" b="1" dirty="0"/>
                    </a:p>
                  </a:txBody>
                  <a:tcPr/>
                </a:tc>
                <a:tc>
                  <a:txBody>
                    <a:bodyPr/>
                    <a:lstStyle/>
                    <a:p>
                      <a:pPr algn="ctr"/>
                      <a:r>
                        <a:rPr lang="es-ES" b="1" dirty="0"/>
                        <a:t>27</a:t>
                      </a:r>
                      <a:endParaRPr lang="es-CO" b="1" dirty="0"/>
                    </a:p>
                  </a:txBody>
                  <a:tcPr/>
                </a:tc>
                <a:extLst>
                  <a:ext uri="{0D108BD9-81ED-4DB2-BD59-A6C34878D82A}">
                    <a16:rowId xmlns:a16="http://schemas.microsoft.com/office/drawing/2014/main" val="234575201"/>
                  </a:ext>
                </a:extLst>
              </a:tr>
            </a:tbl>
          </a:graphicData>
        </a:graphic>
      </p:graphicFrame>
    </p:spTree>
    <p:extLst>
      <p:ext uri="{BB962C8B-B14F-4D97-AF65-F5344CB8AC3E}">
        <p14:creationId xmlns:p14="http://schemas.microsoft.com/office/powerpoint/2010/main" val="2099732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175432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5400" b="1" dirty="0">
                <a:solidFill>
                  <a:schemeClr val="accent1"/>
                </a:solidFill>
                <a:latin typeface="Work Sans Light" pitchFamily="2" charset="77"/>
              </a:rPr>
              <a:t>P</a:t>
            </a:r>
            <a:r>
              <a:rPr lang="es-CO" sz="5400" b="1" dirty="0" err="1">
                <a:solidFill>
                  <a:schemeClr val="accent1"/>
                </a:solidFill>
                <a:latin typeface="Work Sans Light" pitchFamily="2" charset="77"/>
              </a:rPr>
              <a:t>roceso</a:t>
            </a:r>
            <a:r>
              <a:rPr lang="es-CO" sz="5400" b="1" dirty="0">
                <a:solidFill>
                  <a:schemeClr val="accent1"/>
                </a:solidFill>
                <a:latin typeface="Work Sans Light" pitchFamily="2" charset="77"/>
              </a:rPr>
              <a:t> instalación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5400" b="1" i="0" u="none" strike="noStrike" kern="1200" cap="none" spc="0" normalizeH="0" baseline="0" noProof="0" dirty="0" err="1">
                <a:ln>
                  <a:noFill/>
                </a:ln>
                <a:solidFill>
                  <a:schemeClr val="accent1"/>
                </a:solidFill>
                <a:effectLst/>
                <a:uLnTx/>
                <a:uFillTx/>
                <a:latin typeface="Work Sans Light" pitchFamily="2" charset="77"/>
                <a:ea typeface="+mn-ea"/>
                <a:cs typeface="+mn-cs"/>
              </a:rPr>
              <a:t>Node</a:t>
            </a:r>
            <a:r>
              <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rPr>
              <a:t> JS</a:t>
            </a: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541599" y="2063460"/>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2433126"/>
            <a:ext cx="6008914" cy="670120"/>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8: </a:t>
            </a:r>
            <a:r>
              <a:rPr lang="es-CO"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No vamos a chulear la opción que nos da y luego vamos a dar “Next”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082CA367-1B1F-285D-7849-0C1256627AF7}"/>
              </a:ext>
            </a:extLst>
          </p:cNvPr>
          <p:cNvSpPr txBox="1"/>
          <p:nvPr/>
        </p:nvSpPr>
        <p:spPr>
          <a:xfrm>
            <a:off x="391885" y="4104083"/>
            <a:ext cx="6008914" cy="373757"/>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9: </a:t>
            </a:r>
            <a:r>
              <a:rPr lang="es-CO"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Ahora damos </a:t>
            </a:r>
            <a:r>
              <a:rPr lang="es-CO" sz="18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en “</a:t>
            </a:r>
            <a:r>
              <a:rPr lang="es-CO" sz="18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Install</a:t>
            </a:r>
            <a:r>
              <a:rPr lang="es-CO"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agen 6" descr="Interfaz de usuario gráfica, Texto, Aplicación, Correo electrónico&#10;&#10;Descripción generada automáticamente">
            <a:extLst>
              <a:ext uri="{FF2B5EF4-FFF2-40B4-BE49-F238E27FC236}">
                <a16:creationId xmlns:a16="http://schemas.microsoft.com/office/drawing/2014/main" id="{4C893963-2948-3D90-4CA6-CEC9AD1034D4}"/>
              </a:ext>
            </a:extLst>
          </p:cNvPr>
          <p:cNvPicPr>
            <a:picLocks noChangeAspect="1"/>
          </p:cNvPicPr>
          <p:nvPr/>
        </p:nvPicPr>
        <p:blipFill rotWithShape="1">
          <a:blip r:embed="rId3"/>
          <a:srcRect t="1" r="1190" b="2906"/>
          <a:stretch/>
        </p:blipFill>
        <p:spPr bwMode="auto">
          <a:xfrm>
            <a:off x="4972548" y="3729872"/>
            <a:ext cx="3507603" cy="2743199"/>
          </a:xfrm>
          <a:prstGeom prst="rect">
            <a:avLst/>
          </a:prstGeom>
          <a:ln>
            <a:noFill/>
          </a:ln>
          <a:extLst>
            <a:ext uri="{53640926-AAD7-44D8-BBD7-CCE9431645EC}">
              <a14:shadowObscured xmlns:a14="http://schemas.microsoft.com/office/drawing/2010/main"/>
            </a:ext>
          </a:extLst>
        </p:spPr>
      </p:pic>
      <p:pic>
        <p:nvPicPr>
          <p:cNvPr id="8" name="Imagen 7" descr="Interfaz de usuario gráfica, Texto, Aplicación, Correo electrónico&#10;&#10;Descripción generada automáticamente">
            <a:extLst>
              <a:ext uri="{FF2B5EF4-FFF2-40B4-BE49-F238E27FC236}">
                <a16:creationId xmlns:a16="http://schemas.microsoft.com/office/drawing/2014/main" id="{4EC23410-ED59-0BE8-86BA-A253A20D8184}"/>
              </a:ext>
            </a:extLst>
          </p:cNvPr>
          <p:cNvPicPr>
            <a:picLocks noChangeAspect="1"/>
          </p:cNvPicPr>
          <p:nvPr/>
        </p:nvPicPr>
        <p:blipFill>
          <a:blip r:embed="rId4"/>
          <a:stretch>
            <a:fillRect/>
          </a:stretch>
        </p:blipFill>
        <p:spPr>
          <a:xfrm>
            <a:off x="6726349" y="480449"/>
            <a:ext cx="3959181" cy="3084291"/>
          </a:xfrm>
          <a:prstGeom prst="rect">
            <a:avLst/>
          </a:prstGeom>
        </p:spPr>
      </p:pic>
    </p:spTree>
    <p:extLst>
      <p:ext uri="{BB962C8B-B14F-4D97-AF65-F5344CB8AC3E}">
        <p14:creationId xmlns:p14="http://schemas.microsoft.com/office/powerpoint/2010/main" val="257517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175432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5400" b="1" dirty="0">
                <a:solidFill>
                  <a:schemeClr val="accent1"/>
                </a:solidFill>
                <a:latin typeface="Work Sans Light" pitchFamily="2" charset="77"/>
              </a:rPr>
              <a:t>P</a:t>
            </a:r>
            <a:r>
              <a:rPr lang="es-CO" sz="5400" b="1" dirty="0" err="1">
                <a:solidFill>
                  <a:schemeClr val="accent1"/>
                </a:solidFill>
                <a:latin typeface="Work Sans Light" pitchFamily="2" charset="77"/>
              </a:rPr>
              <a:t>roceso</a:t>
            </a:r>
            <a:r>
              <a:rPr lang="es-CO" sz="5400" b="1" dirty="0">
                <a:solidFill>
                  <a:schemeClr val="accent1"/>
                </a:solidFill>
                <a:latin typeface="Work Sans Light" pitchFamily="2" charset="77"/>
              </a:rPr>
              <a:t> instalación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5400" b="1" i="0" u="none" strike="noStrike" kern="1200" cap="none" spc="0" normalizeH="0" baseline="0" noProof="0" dirty="0" err="1">
                <a:ln>
                  <a:noFill/>
                </a:ln>
                <a:solidFill>
                  <a:schemeClr val="accent1"/>
                </a:solidFill>
                <a:effectLst/>
                <a:uLnTx/>
                <a:uFillTx/>
                <a:latin typeface="Work Sans Light" pitchFamily="2" charset="77"/>
                <a:ea typeface="+mn-ea"/>
                <a:cs typeface="+mn-cs"/>
              </a:rPr>
              <a:t>Node</a:t>
            </a:r>
            <a:r>
              <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rPr>
              <a:t> JS</a:t>
            </a: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541599" y="2063460"/>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2433126"/>
            <a:ext cx="6008914" cy="373757"/>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10: </a:t>
            </a:r>
            <a:r>
              <a:rPr lang="es-CO"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Con esto hemos instalado “</a:t>
            </a:r>
            <a:r>
              <a:rPr lang="es-CO" sz="18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Node</a:t>
            </a:r>
            <a:r>
              <a:rPr lang="es-CO"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js</a:t>
            </a:r>
            <a:r>
              <a:rPr lang="es-CO"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Imagen 7" descr="Interfaz de usuario gráfica, Texto, Aplicación&#10;&#10;Descripción generada automáticamente">
            <a:extLst>
              <a:ext uri="{FF2B5EF4-FFF2-40B4-BE49-F238E27FC236}">
                <a16:creationId xmlns:a16="http://schemas.microsoft.com/office/drawing/2014/main" id="{241F917A-F61F-10E7-B3B9-199E2969CDA3}"/>
              </a:ext>
            </a:extLst>
          </p:cNvPr>
          <p:cNvPicPr>
            <a:picLocks noChangeAspect="1"/>
          </p:cNvPicPr>
          <p:nvPr/>
        </p:nvPicPr>
        <p:blipFill>
          <a:blip r:embed="rId3"/>
          <a:stretch>
            <a:fillRect/>
          </a:stretch>
        </p:blipFill>
        <p:spPr>
          <a:xfrm>
            <a:off x="6687241" y="1842588"/>
            <a:ext cx="4963160" cy="3891280"/>
          </a:xfrm>
          <a:prstGeom prst="rect">
            <a:avLst/>
          </a:prstGeom>
        </p:spPr>
      </p:pic>
    </p:spTree>
    <p:extLst>
      <p:ext uri="{BB962C8B-B14F-4D97-AF65-F5344CB8AC3E}">
        <p14:creationId xmlns:p14="http://schemas.microsoft.com/office/powerpoint/2010/main" val="2374208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Título</a:t>
            </a:r>
          </a:p>
        </p:txBody>
      </p:sp>
      <p:sp>
        <p:nvSpPr>
          <p:cNvPr id="2" name="Título 1">
            <a:extLst>
              <a:ext uri="{FF2B5EF4-FFF2-40B4-BE49-F238E27FC236}">
                <a16:creationId xmlns:a16="http://schemas.microsoft.com/office/drawing/2014/main" id="{7CE7D90E-E7F2-8BE8-A566-D982C2C48851}"/>
              </a:ext>
            </a:extLst>
          </p:cNvPr>
          <p:cNvSpPr txBox="1">
            <a:spLocks/>
          </p:cNvSpPr>
          <p:nvPr/>
        </p:nvSpPr>
        <p:spPr>
          <a:xfrm>
            <a:off x="1752944" y="2022000"/>
            <a:ext cx="7635985" cy="15376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6000" dirty="0">
                <a:solidFill>
                  <a:srgbClr val="38AA00"/>
                </a:solidFill>
                <a:latin typeface="Calibri" panose="020F0502020204030204" pitchFamily="34" charset="0"/>
                <a:cs typeface="Calibri" panose="020F0502020204030204" pitchFamily="34" charset="0"/>
              </a:rPr>
              <a:t>Creación de carpetas.</a:t>
            </a:r>
          </a:p>
        </p:txBody>
      </p:sp>
      <p:cxnSp>
        <p:nvCxnSpPr>
          <p:cNvPr id="4" name="Conector recto 3">
            <a:extLst>
              <a:ext uri="{FF2B5EF4-FFF2-40B4-BE49-F238E27FC236}">
                <a16:creationId xmlns:a16="http://schemas.microsoft.com/office/drawing/2014/main" id="{B34F34E5-C0D2-6F86-FA7F-85D6814A599F}"/>
              </a:ext>
            </a:extLst>
          </p:cNvPr>
          <p:cNvCxnSpPr>
            <a:cxnSpLocks/>
          </p:cNvCxnSpPr>
          <p:nvPr/>
        </p:nvCxnSpPr>
        <p:spPr>
          <a:xfrm>
            <a:off x="1752944" y="3026845"/>
            <a:ext cx="4343056" cy="26597"/>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277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5400" b="1" dirty="0">
                <a:solidFill>
                  <a:schemeClr val="accent1"/>
                </a:solidFill>
                <a:latin typeface="Work Sans Light" pitchFamily="2" charset="77"/>
              </a:rPr>
              <a:t>Creación de carpetas</a:t>
            </a:r>
            <a:endPar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2433126"/>
            <a:ext cx="6008914" cy="670120"/>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a:t>
            </a:r>
            <a:r>
              <a:rPr lang="es-CO" sz="1800" dirty="0">
                <a:effectLst/>
                <a:latin typeface="Arial" panose="020B0604020202020204" pitchFamily="34" charset="0"/>
                <a:ea typeface="Calibri" panose="020F0502020204030204" pitchFamily="34" charset="0"/>
                <a:cs typeface="Times New Roman" panose="02020603050405020304" pitchFamily="18" charset="0"/>
              </a:rPr>
              <a:t> Creamos una carpeta raíz. En nuestro caso la llamaremos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paypal-nodejs</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5057469B-DA21-B893-ACF4-CA711E4D8FDE}"/>
              </a:ext>
            </a:extLst>
          </p:cNvPr>
          <p:cNvPicPr>
            <a:picLocks noChangeAspect="1"/>
          </p:cNvPicPr>
          <p:nvPr/>
        </p:nvPicPr>
        <p:blipFill rotWithShape="1">
          <a:blip r:embed="rId3"/>
          <a:srcRect l="3095" t="-4489" r="6011" b="6579"/>
          <a:stretch/>
        </p:blipFill>
        <p:spPr bwMode="auto">
          <a:xfrm>
            <a:off x="391886" y="3429001"/>
            <a:ext cx="11028482" cy="10683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17474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5400" b="1" dirty="0">
                <a:solidFill>
                  <a:schemeClr val="accent1"/>
                </a:solidFill>
                <a:latin typeface="Work Sans Light" pitchFamily="2" charset="77"/>
              </a:rPr>
              <a:t>Creación de carpetas</a:t>
            </a:r>
            <a:endPar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2433126"/>
            <a:ext cx="6008914" cy="670120"/>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 </a:t>
            </a:r>
            <a:r>
              <a:rPr lang="es-CO" sz="1800" dirty="0">
                <a:effectLst/>
                <a:latin typeface="Arial" panose="020B0604020202020204" pitchFamily="34" charset="0"/>
                <a:ea typeface="Calibri" panose="020F0502020204030204" pitchFamily="34" charset="0"/>
                <a:cs typeface="Times New Roman" panose="02020603050405020304" pitchFamily="18" charset="0"/>
              </a:rPr>
              <a:t> Dentro de nuestra carpeta ría vamos a crear una nueva carpeta llamada “app”</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EA1CD4B3-EF00-6954-0028-C6D315AE9687}"/>
              </a:ext>
            </a:extLst>
          </p:cNvPr>
          <p:cNvPicPr>
            <a:picLocks noChangeAspect="1"/>
          </p:cNvPicPr>
          <p:nvPr/>
        </p:nvPicPr>
        <p:blipFill>
          <a:blip r:embed="rId3"/>
          <a:stretch>
            <a:fillRect/>
          </a:stretch>
        </p:blipFill>
        <p:spPr>
          <a:xfrm>
            <a:off x="4206648" y="3151583"/>
            <a:ext cx="5996254" cy="1833744"/>
          </a:xfrm>
          <a:prstGeom prst="rect">
            <a:avLst/>
          </a:prstGeom>
        </p:spPr>
      </p:pic>
    </p:spTree>
    <p:extLst>
      <p:ext uri="{BB962C8B-B14F-4D97-AF65-F5344CB8AC3E}">
        <p14:creationId xmlns:p14="http://schemas.microsoft.com/office/powerpoint/2010/main" val="3322299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5400" b="1" dirty="0">
                <a:solidFill>
                  <a:schemeClr val="accent1"/>
                </a:solidFill>
                <a:latin typeface="Work Sans Light" pitchFamily="2" charset="77"/>
              </a:rPr>
              <a:t>Creación de carpetas</a:t>
            </a:r>
            <a:endPar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2433126"/>
            <a:ext cx="6008914" cy="966483"/>
          </a:xfrm>
          <a:prstGeom prst="rect">
            <a:avLst/>
          </a:prstGeom>
          <a:noFill/>
        </p:spPr>
        <p:txBody>
          <a:bodyPr wrap="square" rtlCol="0">
            <a:spAutoFit/>
          </a:bodyPr>
          <a:lstStyle/>
          <a:p>
            <a:pPr algn="just">
              <a:lnSpc>
                <a:spcPct val="107000"/>
              </a:lnSpc>
              <a:spcAft>
                <a:spcPts val="800"/>
              </a:spcAft>
              <a:tabLst>
                <a:tab pos="5105400"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3: </a:t>
            </a:r>
            <a:r>
              <a:rPr lang="es-CO" sz="1800" dirty="0">
                <a:effectLst/>
                <a:latin typeface="Arial" panose="020B0604020202020204" pitchFamily="34" charset="0"/>
                <a:ea typeface="Calibri" panose="020F0502020204030204" pitchFamily="34" charset="0"/>
                <a:cs typeface="Times New Roman" panose="02020603050405020304" pitchFamily="18" charset="0"/>
              </a:rPr>
              <a:t>Dentro de la carpeta “app” vamos a crear 4 nuevas carpetas llamadas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config</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controller</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routes</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view</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10;&#10;Descripción generada automáticamente">
            <a:extLst>
              <a:ext uri="{FF2B5EF4-FFF2-40B4-BE49-F238E27FC236}">
                <a16:creationId xmlns:a16="http://schemas.microsoft.com/office/drawing/2014/main" id="{E7E580E4-C908-031B-2206-0E95FFFACC28}"/>
              </a:ext>
            </a:extLst>
          </p:cNvPr>
          <p:cNvPicPr>
            <a:picLocks noChangeAspect="1"/>
          </p:cNvPicPr>
          <p:nvPr/>
        </p:nvPicPr>
        <p:blipFill>
          <a:blip r:embed="rId3"/>
          <a:stretch>
            <a:fillRect/>
          </a:stretch>
        </p:blipFill>
        <p:spPr>
          <a:xfrm>
            <a:off x="1695449" y="3199719"/>
            <a:ext cx="5319615" cy="3103109"/>
          </a:xfrm>
          <a:prstGeom prst="rect">
            <a:avLst/>
          </a:prstGeom>
        </p:spPr>
      </p:pic>
    </p:spTree>
    <p:extLst>
      <p:ext uri="{BB962C8B-B14F-4D97-AF65-F5344CB8AC3E}">
        <p14:creationId xmlns:p14="http://schemas.microsoft.com/office/powerpoint/2010/main" val="2723849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5400" b="1" dirty="0">
                <a:solidFill>
                  <a:schemeClr val="accent1"/>
                </a:solidFill>
                <a:latin typeface="Work Sans Light" pitchFamily="2" charset="77"/>
              </a:rPr>
              <a:t>Creación de carpetas</a:t>
            </a:r>
            <a:endPar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2433126"/>
            <a:ext cx="8360228" cy="966483"/>
          </a:xfrm>
          <a:prstGeom prst="rect">
            <a:avLst/>
          </a:prstGeom>
          <a:noFill/>
        </p:spPr>
        <p:txBody>
          <a:bodyPr wrap="square" rtlCol="0">
            <a:spAutoFit/>
          </a:bodyPr>
          <a:lstStyle/>
          <a:p>
            <a:pPr algn="just">
              <a:lnSpc>
                <a:spcPct val="107000"/>
              </a:lnSpc>
              <a:spcAft>
                <a:spcPts val="800"/>
              </a:spcAft>
              <a:tabLst>
                <a:tab pos="5105400"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4: </a:t>
            </a:r>
            <a:r>
              <a:rPr lang="es-CO" sz="1800" dirty="0">
                <a:effectLst/>
                <a:latin typeface="Arial" panose="020B0604020202020204" pitchFamily="34" charset="0"/>
                <a:ea typeface="Calibri" panose="020F0502020204030204" pitchFamily="34" charset="0"/>
                <a:cs typeface="Times New Roman" panose="02020603050405020304" pitchFamily="18" charset="0"/>
              </a:rPr>
              <a:t>Dentro de la carpeta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config</a:t>
            </a:r>
            <a:r>
              <a:rPr lang="es-CO" sz="1800" dirty="0">
                <a:effectLst/>
                <a:latin typeface="Arial" panose="020B0604020202020204" pitchFamily="34" charset="0"/>
                <a:ea typeface="Calibri" panose="020F0502020204030204" pitchFamily="34" charset="0"/>
                <a:cs typeface="Times New Roman" panose="02020603050405020304" pitchFamily="18" charset="0"/>
              </a:rPr>
              <a:t>” vamos a crear la última carpeta llamada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enviroment</a:t>
            </a:r>
            <a:r>
              <a:rPr lang="es-CO" sz="1800" dirty="0">
                <a:effectLst/>
                <a:latin typeface="Arial" panose="020B0604020202020204" pitchFamily="34" charset="0"/>
                <a:ea typeface="Calibri" panose="020F0502020204030204" pitchFamily="34" charset="0"/>
                <a:cs typeface="Times New Roman" panose="02020603050405020304" pitchFamily="18" charset="0"/>
              </a:rPr>
              <a:t>” que, aunque no la va amos a utilizar en esta ocasión es bueno que la tengas por estructura de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nodejs</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10;&#10;Descripción generada automáticamente con confianza media">
            <a:extLst>
              <a:ext uri="{FF2B5EF4-FFF2-40B4-BE49-F238E27FC236}">
                <a16:creationId xmlns:a16="http://schemas.microsoft.com/office/drawing/2014/main" id="{CFC31D0C-1ECE-4855-47BD-3710A13D4A60}"/>
              </a:ext>
            </a:extLst>
          </p:cNvPr>
          <p:cNvPicPr>
            <a:picLocks noChangeAspect="1"/>
          </p:cNvPicPr>
          <p:nvPr/>
        </p:nvPicPr>
        <p:blipFill>
          <a:blip r:embed="rId3"/>
          <a:stretch>
            <a:fillRect/>
          </a:stretch>
        </p:blipFill>
        <p:spPr>
          <a:xfrm>
            <a:off x="523868" y="3701269"/>
            <a:ext cx="7215875" cy="2006949"/>
          </a:xfrm>
          <a:prstGeom prst="rect">
            <a:avLst/>
          </a:prstGeom>
        </p:spPr>
      </p:pic>
    </p:spTree>
    <p:extLst>
      <p:ext uri="{BB962C8B-B14F-4D97-AF65-F5344CB8AC3E}">
        <p14:creationId xmlns:p14="http://schemas.microsoft.com/office/powerpoint/2010/main" val="2800817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00360"/>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Título</a:t>
            </a:r>
          </a:p>
        </p:txBody>
      </p:sp>
      <p:sp>
        <p:nvSpPr>
          <p:cNvPr id="2" name="Título 1">
            <a:extLst>
              <a:ext uri="{FF2B5EF4-FFF2-40B4-BE49-F238E27FC236}">
                <a16:creationId xmlns:a16="http://schemas.microsoft.com/office/drawing/2014/main" id="{7CE7D90E-E7F2-8BE8-A566-D982C2C48851}"/>
              </a:ext>
            </a:extLst>
          </p:cNvPr>
          <p:cNvSpPr txBox="1">
            <a:spLocks/>
          </p:cNvSpPr>
          <p:nvPr/>
        </p:nvSpPr>
        <p:spPr>
          <a:xfrm>
            <a:off x="1752944" y="2022000"/>
            <a:ext cx="7635985" cy="15376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6000" b="1" dirty="0">
                <a:solidFill>
                  <a:schemeClr val="accent1"/>
                </a:solidFill>
                <a:latin typeface="Work Sans Light" pitchFamily="2" charset="77"/>
              </a:rPr>
              <a:t>Desarrollo </a:t>
            </a:r>
          </a:p>
          <a:p>
            <a:pPr marL="0" marR="0" lvl="0" indent="0" algn="just" defTabSz="914400" rtl="0" eaLnBrk="1" fontAlgn="auto" latinLnBrk="0" hangingPunct="1">
              <a:lnSpc>
                <a:spcPct val="100000"/>
              </a:lnSpc>
              <a:spcBef>
                <a:spcPts val="0"/>
              </a:spcBef>
              <a:spcAft>
                <a:spcPts val="0"/>
              </a:spcAft>
              <a:buClrTx/>
              <a:buSzTx/>
              <a:buFontTx/>
              <a:buNone/>
              <a:tabLst/>
              <a:defRPr/>
            </a:pPr>
            <a:r>
              <a:rPr lang="es-ES" sz="6000" b="1" dirty="0">
                <a:solidFill>
                  <a:schemeClr val="accent1"/>
                </a:solidFill>
                <a:latin typeface="Work Sans Light" pitchFamily="2" charset="77"/>
              </a:rPr>
              <a:t>Pagos </a:t>
            </a:r>
            <a:r>
              <a:rPr lang="es-ES" sz="6000" b="1" dirty="0" err="1">
                <a:solidFill>
                  <a:schemeClr val="accent1"/>
                </a:solidFill>
                <a:latin typeface="Work Sans Light" pitchFamily="2" charset="77"/>
              </a:rPr>
              <a:t>Paypal</a:t>
            </a:r>
            <a:endParaRPr kumimoji="0" lang="es-CO" sz="60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B34F34E5-C0D2-6F86-FA7F-85D6814A599F}"/>
              </a:ext>
            </a:extLst>
          </p:cNvPr>
          <p:cNvCxnSpPr>
            <a:cxnSpLocks/>
          </p:cNvCxnSpPr>
          <p:nvPr/>
        </p:nvCxnSpPr>
        <p:spPr>
          <a:xfrm>
            <a:off x="1752944" y="3777960"/>
            <a:ext cx="4343056" cy="26597"/>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895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6008914" cy="966483"/>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a:t>
            </a:r>
            <a:r>
              <a:rPr lang="es-CO" sz="1800" dirty="0">
                <a:effectLst/>
                <a:latin typeface="Arial" panose="020B0604020202020204" pitchFamily="34" charset="0"/>
                <a:ea typeface="Calibri" panose="020F0502020204030204" pitchFamily="34" charset="0"/>
                <a:cs typeface="Times New Roman" panose="02020603050405020304" pitchFamily="18" charset="0"/>
              </a:rPr>
              <a:t> Vamos a comenzar yendo a nuestra carpeta raíz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paypal-nodejs</a:t>
            </a:r>
            <a:r>
              <a:rPr lang="es-CO" sz="1800" dirty="0">
                <a:effectLst/>
                <a:latin typeface="Arial" panose="020B0604020202020204" pitchFamily="34" charset="0"/>
                <a:ea typeface="Calibri" panose="020F0502020204030204" pitchFamily="34" charset="0"/>
                <a:cs typeface="Times New Roman" panose="02020603050405020304" pitchFamily="18" charset="0"/>
              </a:rPr>
              <a:t>” y en la barra de búsqueda vamos a poner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cmd</a:t>
            </a:r>
            <a:r>
              <a:rPr lang="es-CO" sz="1800" dirty="0">
                <a:effectLst/>
                <a:latin typeface="Arial" panose="020B0604020202020204" pitchFamily="34" charset="0"/>
                <a:ea typeface="Calibri" panose="020F0502020204030204" pitchFamily="34" charset="0"/>
                <a:cs typeface="Times New Roman" panose="02020603050405020304" pitchFamily="18" charset="0"/>
              </a:rPr>
              <a:t>” para abrir la consola y damos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enter</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Texto&#10;&#10;Descripción generada automáticamente con confianza baja">
            <a:extLst>
              <a:ext uri="{FF2B5EF4-FFF2-40B4-BE49-F238E27FC236}">
                <a16:creationId xmlns:a16="http://schemas.microsoft.com/office/drawing/2014/main" id="{60E6DC4A-CA78-2101-EFF5-A76F3044DA7C}"/>
              </a:ext>
            </a:extLst>
          </p:cNvPr>
          <p:cNvPicPr>
            <a:picLocks noChangeAspect="1"/>
          </p:cNvPicPr>
          <p:nvPr/>
        </p:nvPicPr>
        <p:blipFill>
          <a:blip r:embed="rId3"/>
          <a:stretch>
            <a:fillRect/>
          </a:stretch>
        </p:blipFill>
        <p:spPr>
          <a:xfrm>
            <a:off x="391886" y="2969078"/>
            <a:ext cx="6762396" cy="1994807"/>
          </a:xfrm>
          <a:prstGeom prst="rect">
            <a:avLst/>
          </a:prstGeom>
        </p:spPr>
      </p:pic>
    </p:spTree>
    <p:extLst>
      <p:ext uri="{BB962C8B-B14F-4D97-AF65-F5344CB8AC3E}">
        <p14:creationId xmlns:p14="http://schemas.microsoft.com/office/powerpoint/2010/main" val="1061370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788531"/>
            <a:ext cx="7854043" cy="966483"/>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a:t>
            </a:r>
            <a:r>
              <a:rPr lang="es-CO" sz="1800" dirty="0">
                <a:effectLst/>
                <a:latin typeface="Arial" panose="020B0604020202020204" pitchFamily="34" charset="0"/>
                <a:ea typeface="Calibri" panose="020F0502020204030204" pitchFamily="34" charset="0"/>
                <a:cs typeface="Times New Roman" panose="02020603050405020304" pitchFamily="18" charset="0"/>
              </a:rPr>
              <a:t> Se nos va a abrir la consola y vamos a colocar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node</a:t>
            </a:r>
            <a:r>
              <a:rPr lang="es-CO" sz="1800" dirty="0">
                <a:effectLst/>
                <a:latin typeface="Arial" panose="020B0604020202020204" pitchFamily="34" charset="0"/>
                <a:ea typeface="Calibri" panose="020F0502020204030204" pitchFamily="34" charset="0"/>
                <a:cs typeface="Times New Roman" panose="02020603050405020304" pitchFamily="18" charset="0"/>
              </a:rPr>
              <a:t> -v” para ver si esta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node</a:t>
            </a:r>
            <a:r>
              <a:rPr lang="es-CO" sz="1800" dirty="0">
                <a:effectLst/>
                <a:latin typeface="Arial" panose="020B0604020202020204" pitchFamily="34" charset="0"/>
                <a:ea typeface="Calibri" panose="020F0502020204030204" pitchFamily="34" charset="0"/>
                <a:cs typeface="Times New Roman" panose="02020603050405020304" pitchFamily="18" charset="0"/>
              </a:rPr>
              <a:t> instalado y también pondremos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npm</a:t>
            </a:r>
            <a:r>
              <a:rPr lang="es-CO" sz="1800" dirty="0">
                <a:effectLst/>
                <a:latin typeface="Arial" panose="020B0604020202020204" pitchFamily="34" charset="0"/>
                <a:ea typeface="Calibri" panose="020F0502020204030204" pitchFamily="34" charset="0"/>
                <a:cs typeface="Times New Roman" panose="02020603050405020304" pitchFamily="18" charset="0"/>
              </a:rPr>
              <a:t> -v” para saber si está instalado, y por último vamos a abrir visual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studio</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node</a:t>
            </a:r>
            <a:r>
              <a:rPr lang="es-CO" sz="1800" dirty="0">
                <a:effectLst/>
                <a:latin typeface="Arial" panose="020B0604020202020204" pitchFamily="34" charset="0"/>
                <a:ea typeface="Calibri" panose="020F0502020204030204" pitchFamily="34" charset="0"/>
                <a:cs typeface="Times New Roman" panose="02020603050405020304" pitchFamily="18" charset="0"/>
              </a:rPr>
              <a:t> con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code</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ED56D760-7A62-B746-625C-64E2C47C1284}"/>
              </a:ext>
            </a:extLst>
          </p:cNvPr>
          <p:cNvPicPr>
            <a:picLocks noChangeAspect="1"/>
          </p:cNvPicPr>
          <p:nvPr/>
        </p:nvPicPr>
        <p:blipFill>
          <a:blip r:embed="rId3"/>
          <a:stretch>
            <a:fillRect/>
          </a:stretch>
        </p:blipFill>
        <p:spPr>
          <a:xfrm>
            <a:off x="391885" y="2893738"/>
            <a:ext cx="8350734" cy="3401106"/>
          </a:xfrm>
          <a:prstGeom prst="rect">
            <a:avLst/>
          </a:prstGeom>
        </p:spPr>
      </p:pic>
    </p:spTree>
    <p:extLst>
      <p:ext uri="{BB962C8B-B14F-4D97-AF65-F5344CB8AC3E}">
        <p14:creationId xmlns:p14="http://schemas.microsoft.com/office/powerpoint/2010/main" val="301764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3282571" y="2228671"/>
            <a:ext cx="5626861"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7200" b="1" i="0" u="none" strike="noStrike" kern="1200" cap="none" spc="0" normalizeH="0" baseline="0" noProof="0" dirty="0">
                <a:ln>
                  <a:noFill/>
                </a:ln>
                <a:solidFill>
                  <a:prstClr val="black"/>
                </a:solidFill>
                <a:effectLst/>
                <a:uLnTx/>
                <a:uFillTx/>
                <a:latin typeface="Work Sans Light" pitchFamily="2" charset="77"/>
                <a:ea typeface="+mn-ea"/>
                <a:cs typeface="+mn-cs"/>
              </a:rPr>
              <a:t>Introducción</a:t>
            </a: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102429" y="3463724"/>
            <a:ext cx="6008914"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2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En esta presentación se desarrolla un proyecto para realizar pagos en </a:t>
            </a:r>
            <a:r>
              <a:rPr kumimoji="0" lang="es-CO" sz="2400" b="0" i="0" u="none" strike="noStrike" kern="1200" cap="none" spc="0" normalizeH="0" baseline="0" noProof="0" dirty="0" err="1">
                <a:ln>
                  <a:noFill/>
                </a:ln>
                <a:solidFill>
                  <a:prstClr val="black"/>
                </a:solidFill>
                <a:effectLst/>
                <a:uLnTx/>
                <a:uFillTx/>
                <a:latin typeface="Calibri" panose="020F0502020204030204" pitchFamily="34" charset="0"/>
                <a:cs typeface="Calibri" panose="020F0502020204030204" pitchFamily="34" charset="0"/>
              </a:rPr>
              <a:t>Paypal</a:t>
            </a:r>
            <a:r>
              <a:rPr kumimoji="0" lang="es-CO" sz="2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 </a:t>
            </a:r>
            <a:r>
              <a:rPr kumimoji="0" lang="es-CO" sz="24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través de </a:t>
            </a:r>
            <a:r>
              <a:rPr kumimoji="0" lang="es-CO" sz="2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su </a:t>
            </a:r>
            <a:r>
              <a:rPr kumimoji="0" lang="es-CO" sz="24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rPr>
              <a:t>api y </a:t>
            </a:r>
            <a:r>
              <a:rPr kumimoji="0" lang="es-CO" sz="2400" b="0" i="0" u="none" strike="noStrike" kern="1200" cap="none" spc="0" normalizeH="0" baseline="0" noProof="0" dirty="0" err="1">
                <a:ln>
                  <a:noFill/>
                </a:ln>
                <a:solidFill>
                  <a:prstClr val="black"/>
                </a:solidFill>
                <a:effectLst/>
                <a:uLnTx/>
                <a:uFillTx/>
                <a:latin typeface="Calibri" panose="020F0502020204030204" pitchFamily="34" charset="0"/>
                <a:cs typeface="Calibri" panose="020F0502020204030204" pitchFamily="34" charset="0"/>
              </a:rPr>
              <a:t>nodejs</a:t>
            </a:r>
            <a:endParaRPr kumimoji="0" lang="es-CO" sz="2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584458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3739243" cy="966483"/>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3:</a:t>
            </a:r>
            <a:r>
              <a:rPr lang="es-CO" sz="1800" dirty="0">
                <a:effectLst/>
                <a:latin typeface="Arial" panose="020B0604020202020204" pitchFamily="34" charset="0"/>
                <a:ea typeface="Calibri" panose="020F0502020204030204" pitchFamily="34" charset="0"/>
                <a:cs typeface="Times New Roman" panose="02020603050405020304" pitchFamily="18" charset="0"/>
              </a:rPr>
              <a:t> Ahora en la carpeta raíz vamos a crear un archivo llamado “index.js”</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Aplicación&#10;&#10;Descripción generada automáticamente">
            <a:extLst>
              <a:ext uri="{FF2B5EF4-FFF2-40B4-BE49-F238E27FC236}">
                <a16:creationId xmlns:a16="http://schemas.microsoft.com/office/drawing/2014/main" id="{9FF1C7CE-8A4B-916F-F294-BC3F1C603007}"/>
              </a:ext>
            </a:extLst>
          </p:cNvPr>
          <p:cNvPicPr>
            <a:picLocks noChangeAspect="1"/>
          </p:cNvPicPr>
          <p:nvPr/>
        </p:nvPicPr>
        <p:blipFill rotWithShape="1">
          <a:blip r:embed="rId3">
            <a:extLst>
              <a:ext uri="{28A0092B-C50C-407E-A947-70E740481C1C}">
                <a14:useLocalDpi xmlns:a14="http://schemas.microsoft.com/office/drawing/2010/main" val="0"/>
              </a:ext>
            </a:extLst>
          </a:blip>
          <a:srcRect b="28085"/>
          <a:stretch/>
        </p:blipFill>
        <p:spPr bwMode="auto">
          <a:xfrm>
            <a:off x="5146221" y="1788531"/>
            <a:ext cx="6291039" cy="2657461"/>
          </a:xfrm>
          <a:prstGeom prst="rect">
            <a:avLst/>
          </a:prstGeom>
          <a:ln>
            <a:noFill/>
          </a:ln>
          <a:extLst>
            <a:ext uri="{53640926-AAD7-44D8-BBD7-CCE9431645EC}">
              <a14:shadowObscured xmlns:a14="http://schemas.microsoft.com/office/drawing/2010/main"/>
            </a:ext>
          </a:extLst>
        </p:spPr>
      </p:pic>
      <p:pic>
        <p:nvPicPr>
          <p:cNvPr id="7" name="Imagen 6" descr="Interfaz de usuario gráfica, Texto, Aplicación&#10;&#10;Descripción generada automáticamente">
            <a:extLst>
              <a:ext uri="{FF2B5EF4-FFF2-40B4-BE49-F238E27FC236}">
                <a16:creationId xmlns:a16="http://schemas.microsoft.com/office/drawing/2014/main" id="{E6C4137B-D041-593A-96B1-D9291BBF9199}"/>
              </a:ext>
            </a:extLst>
          </p:cNvPr>
          <p:cNvPicPr>
            <a:picLocks noChangeAspect="1"/>
          </p:cNvPicPr>
          <p:nvPr/>
        </p:nvPicPr>
        <p:blipFill>
          <a:blip r:embed="rId4"/>
          <a:stretch>
            <a:fillRect/>
          </a:stretch>
        </p:blipFill>
        <p:spPr>
          <a:xfrm>
            <a:off x="754740" y="2998292"/>
            <a:ext cx="4304664" cy="1818637"/>
          </a:xfrm>
          <a:prstGeom prst="rect">
            <a:avLst/>
          </a:prstGeom>
        </p:spPr>
      </p:pic>
    </p:spTree>
    <p:extLst>
      <p:ext uri="{BB962C8B-B14F-4D97-AF65-F5344CB8AC3E}">
        <p14:creationId xmlns:p14="http://schemas.microsoft.com/office/powerpoint/2010/main" val="1313241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3739243" cy="966483"/>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4: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que vamos a mirar en la barra superior y buscaremos “terminal” y vamos a darle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Aplicación&#10;&#10;Descripción generada automáticamente">
            <a:extLst>
              <a:ext uri="{FF2B5EF4-FFF2-40B4-BE49-F238E27FC236}">
                <a16:creationId xmlns:a16="http://schemas.microsoft.com/office/drawing/2014/main" id="{374E2353-036C-9F34-D114-6EC2743C4382}"/>
              </a:ext>
            </a:extLst>
          </p:cNvPr>
          <p:cNvPicPr>
            <a:picLocks noChangeAspect="1"/>
          </p:cNvPicPr>
          <p:nvPr/>
        </p:nvPicPr>
        <p:blipFill>
          <a:blip r:embed="rId3"/>
          <a:stretch>
            <a:fillRect/>
          </a:stretch>
        </p:blipFill>
        <p:spPr>
          <a:xfrm>
            <a:off x="391886" y="2905535"/>
            <a:ext cx="9876879" cy="2394903"/>
          </a:xfrm>
          <a:prstGeom prst="rect">
            <a:avLst/>
          </a:prstGeom>
        </p:spPr>
      </p:pic>
    </p:spTree>
    <p:extLst>
      <p:ext uri="{BB962C8B-B14F-4D97-AF65-F5344CB8AC3E}">
        <p14:creationId xmlns:p14="http://schemas.microsoft.com/office/powerpoint/2010/main" val="2064844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3739243" cy="966483"/>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5:</a:t>
            </a:r>
            <a:r>
              <a:rPr lang="es-CO" sz="1800" dirty="0">
                <a:effectLst/>
                <a:latin typeface="Arial" panose="020B0604020202020204" pitchFamily="34" charset="0"/>
                <a:ea typeface="Calibri" panose="020F0502020204030204" pitchFamily="34" charset="0"/>
                <a:cs typeface="Times New Roman" panose="02020603050405020304" pitchFamily="18" charset="0"/>
              </a:rPr>
              <a:t> Se nos abrirá un nuevo menú y daremos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effectLst/>
                <a:latin typeface="Arial" panose="020B0604020202020204" pitchFamily="34" charset="0"/>
                <a:ea typeface="Calibri" panose="020F0502020204030204" pitchFamily="34" charset="0"/>
                <a:cs typeface="Times New Roman" panose="02020603050405020304" pitchFamily="18" charset="0"/>
              </a:rPr>
              <a:t> en “new terminal”</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Aplicación, Sitio web&#10;&#10;Descripción generada automáticamente">
            <a:extLst>
              <a:ext uri="{FF2B5EF4-FFF2-40B4-BE49-F238E27FC236}">
                <a16:creationId xmlns:a16="http://schemas.microsoft.com/office/drawing/2014/main" id="{9D01DA23-5DB8-EA47-F695-17E794869D78}"/>
              </a:ext>
            </a:extLst>
          </p:cNvPr>
          <p:cNvPicPr>
            <a:picLocks noChangeAspect="1"/>
          </p:cNvPicPr>
          <p:nvPr/>
        </p:nvPicPr>
        <p:blipFill>
          <a:blip r:embed="rId3"/>
          <a:stretch>
            <a:fillRect/>
          </a:stretch>
        </p:blipFill>
        <p:spPr>
          <a:xfrm>
            <a:off x="4963885" y="1788531"/>
            <a:ext cx="5440681" cy="2100263"/>
          </a:xfrm>
          <a:prstGeom prst="rect">
            <a:avLst/>
          </a:prstGeom>
        </p:spPr>
      </p:pic>
    </p:spTree>
    <p:extLst>
      <p:ext uri="{BB962C8B-B14F-4D97-AF65-F5344CB8AC3E}">
        <p14:creationId xmlns:p14="http://schemas.microsoft.com/office/powerpoint/2010/main" val="880671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6008914" cy="670120"/>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a:t>
            </a:r>
            <a:r>
              <a:rPr lang="es-CO" sz="1800" dirty="0">
                <a:effectLst/>
                <a:latin typeface="Arial" panose="020B0604020202020204" pitchFamily="34" charset="0"/>
                <a:ea typeface="Calibri" panose="020F0502020204030204" pitchFamily="34" charset="0"/>
                <a:cs typeface="Times New Roman" panose="02020603050405020304" pitchFamily="18" charset="0"/>
              </a:rPr>
              <a:t> Se abrirá la terminal y vamos a inicializar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node</a:t>
            </a:r>
            <a:r>
              <a:rPr lang="es-CO" sz="1800" dirty="0">
                <a:effectLst/>
                <a:latin typeface="Arial" panose="020B0604020202020204" pitchFamily="34" charset="0"/>
                <a:ea typeface="Calibri" panose="020F0502020204030204" pitchFamily="34" charset="0"/>
                <a:cs typeface="Times New Roman" panose="02020603050405020304" pitchFamily="18" charset="0"/>
              </a:rPr>
              <a:t> con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npm</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init</a:t>
            </a:r>
            <a:r>
              <a:rPr lang="es-CO" sz="1800" dirty="0">
                <a:effectLst/>
                <a:latin typeface="Arial" panose="020B0604020202020204" pitchFamily="34" charset="0"/>
                <a:ea typeface="Calibri" panose="020F0502020204030204" pitchFamily="34" charset="0"/>
                <a:cs typeface="Times New Roman" panose="02020603050405020304" pitchFamily="18" charset="0"/>
              </a:rPr>
              <a:t> -y”</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Texto&#10;&#10;Descripción generada automáticamente">
            <a:extLst>
              <a:ext uri="{FF2B5EF4-FFF2-40B4-BE49-F238E27FC236}">
                <a16:creationId xmlns:a16="http://schemas.microsoft.com/office/drawing/2014/main" id="{630C255A-07CB-8943-8CFA-8AB2CBD4DEC1}"/>
              </a:ext>
            </a:extLst>
          </p:cNvPr>
          <p:cNvPicPr>
            <a:picLocks noChangeAspect="1"/>
          </p:cNvPicPr>
          <p:nvPr/>
        </p:nvPicPr>
        <p:blipFill>
          <a:blip r:embed="rId3"/>
          <a:stretch>
            <a:fillRect/>
          </a:stretch>
        </p:blipFill>
        <p:spPr>
          <a:xfrm>
            <a:off x="391886" y="2832327"/>
            <a:ext cx="10422432" cy="2000931"/>
          </a:xfrm>
          <a:prstGeom prst="rect">
            <a:avLst/>
          </a:prstGeom>
        </p:spPr>
      </p:pic>
    </p:spTree>
    <p:extLst>
      <p:ext uri="{BB962C8B-B14F-4D97-AF65-F5344CB8AC3E}">
        <p14:creationId xmlns:p14="http://schemas.microsoft.com/office/powerpoint/2010/main" val="27976405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788531"/>
            <a:ext cx="11025317"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7: </a:t>
            </a:r>
            <a:r>
              <a:rPr lang="es-CO" sz="1800" dirty="0">
                <a:effectLst/>
                <a:latin typeface="Arial" panose="020B0604020202020204" pitchFamily="34" charset="0"/>
                <a:ea typeface="Calibri" panose="020F0502020204030204" pitchFamily="34" charset="0"/>
                <a:cs typeface="Times New Roman" panose="02020603050405020304" pitchFamily="18" charset="0"/>
              </a:rPr>
              <a:t>En caso de que se haya inicializado correctamente va a parecer un nuevo archivo llamado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package.json</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10;&#10;Descripción generada automáticamente">
            <a:extLst>
              <a:ext uri="{FF2B5EF4-FFF2-40B4-BE49-F238E27FC236}">
                <a16:creationId xmlns:a16="http://schemas.microsoft.com/office/drawing/2014/main" id="{0E7D9521-728B-1CF9-45BC-10A47F473E18}"/>
              </a:ext>
            </a:extLst>
          </p:cNvPr>
          <p:cNvPicPr>
            <a:picLocks noChangeAspect="1"/>
          </p:cNvPicPr>
          <p:nvPr/>
        </p:nvPicPr>
        <p:blipFill>
          <a:blip r:embed="rId3"/>
          <a:stretch>
            <a:fillRect/>
          </a:stretch>
        </p:blipFill>
        <p:spPr>
          <a:xfrm>
            <a:off x="391885" y="2600323"/>
            <a:ext cx="4854587" cy="3163663"/>
          </a:xfrm>
          <a:prstGeom prst="rect">
            <a:avLst/>
          </a:prstGeom>
        </p:spPr>
      </p:pic>
    </p:spTree>
    <p:extLst>
      <p:ext uri="{BB962C8B-B14F-4D97-AF65-F5344CB8AC3E}">
        <p14:creationId xmlns:p14="http://schemas.microsoft.com/office/powerpoint/2010/main" val="3909777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5143500"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8: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instalar dos paquetes, uno llamado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express</a:t>
            </a:r>
            <a:r>
              <a:rPr lang="es-CO" sz="1800" dirty="0">
                <a:effectLst/>
                <a:latin typeface="Arial" panose="020B0604020202020204" pitchFamily="34" charset="0"/>
                <a:ea typeface="Calibri" panose="020F0502020204030204" pitchFamily="34" charset="0"/>
                <a:cs typeface="Times New Roman" panose="02020603050405020304" pitchFamily="18" charset="0"/>
              </a:rPr>
              <a:t> y otro llamado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morgan</a:t>
            </a:r>
            <a:r>
              <a:rPr lang="es-CO" sz="1800" dirty="0">
                <a:effectLst/>
                <a:latin typeface="Arial" panose="020B0604020202020204" pitchFamily="34" charset="0"/>
                <a:ea typeface="Calibri" panose="020F0502020204030204" pitchFamily="34" charset="0"/>
                <a:cs typeface="Times New Roman" panose="02020603050405020304" pitchFamily="18" charset="0"/>
              </a:rPr>
              <a:t>” con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npm</a:t>
            </a:r>
            <a:r>
              <a:rPr lang="es-CO" sz="1800" dirty="0">
                <a:effectLst/>
                <a:latin typeface="Arial" panose="020B0604020202020204" pitchFamily="34" charset="0"/>
                <a:ea typeface="Calibri" panose="020F0502020204030204" pitchFamily="34" charset="0"/>
                <a:cs typeface="Times New Roman" panose="02020603050405020304" pitchFamily="18" charset="0"/>
              </a:rPr>
              <a:t> i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express</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morgan</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con confianza media">
            <a:extLst>
              <a:ext uri="{FF2B5EF4-FFF2-40B4-BE49-F238E27FC236}">
                <a16:creationId xmlns:a16="http://schemas.microsoft.com/office/drawing/2014/main" id="{7E2AD116-D5B3-B232-E677-2465183CFA91}"/>
              </a:ext>
            </a:extLst>
          </p:cNvPr>
          <p:cNvPicPr>
            <a:picLocks noChangeAspect="1"/>
          </p:cNvPicPr>
          <p:nvPr/>
        </p:nvPicPr>
        <p:blipFill>
          <a:blip r:embed="rId3"/>
          <a:stretch>
            <a:fillRect/>
          </a:stretch>
        </p:blipFill>
        <p:spPr>
          <a:xfrm>
            <a:off x="391886" y="3429000"/>
            <a:ext cx="7043089" cy="2437267"/>
          </a:xfrm>
          <a:prstGeom prst="rect">
            <a:avLst/>
          </a:prstGeom>
        </p:spPr>
      </p:pic>
    </p:spTree>
    <p:extLst>
      <p:ext uri="{BB962C8B-B14F-4D97-AF65-F5344CB8AC3E}">
        <p14:creationId xmlns:p14="http://schemas.microsoft.com/office/powerpoint/2010/main" val="2295823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3739243"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9: </a:t>
            </a:r>
            <a:r>
              <a:rPr lang="es-CO" sz="1800" dirty="0">
                <a:effectLst/>
                <a:latin typeface="Arial" panose="020B0604020202020204" pitchFamily="34" charset="0"/>
                <a:ea typeface="Calibri" panose="020F0502020204030204" pitchFamily="34" charset="0"/>
                <a:cs typeface="Times New Roman" panose="02020603050405020304" pitchFamily="18" charset="0"/>
              </a:rPr>
              <a:t>Verificamos que se haya instalado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Texto&#10;&#10;Descripción generada automáticamente">
            <a:extLst>
              <a:ext uri="{FF2B5EF4-FFF2-40B4-BE49-F238E27FC236}">
                <a16:creationId xmlns:a16="http://schemas.microsoft.com/office/drawing/2014/main" id="{DA792B22-503D-16E4-8C66-8D056D796DF6}"/>
              </a:ext>
            </a:extLst>
          </p:cNvPr>
          <p:cNvPicPr>
            <a:picLocks noChangeAspect="1"/>
          </p:cNvPicPr>
          <p:nvPr/>
        </p:nvPicPr>
        <p:blipFill>
          <a:blip r:embed="rId3"/>
          <a:stretch>
            <a:fillRect/>
          </a:stretch>
        </p:blipFill>
        <p:spPr>
          <a:xfrm>
            <a:off x="2759527" y="2458651"/>
            <a:ext cx="7066435" cy="3108552"/>
          </a:xfrm>
          <a:prstGeom prst="rect">
            <a:avLst/>
          </a:prstGeom>
        </p:spPr>
      </p:pic>
    </p:spTree>
    <p:extLst>
      <p:ext uri="{BB962C8B-B14F-4D97-AF65-F5344CB8AC3E}">
        <p14:creationId xmlns:p14="http://schemas.microsoft.com/office/powerpoint/2010/main" val="23449133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788531"/>
            <a:ext cx="5143501"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10: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instalar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cors</a:t>
            </a:r>
            <a:r>
              <a:rPr lang="es-CO" sz="1800" dirty="0">
                <a:effectLst/>
                <a:latin typeface="Arial" panose="020B0604020202020204" pitchFamily="34" charset="0"/>
                <a:ea typeface="Calibri" panose="020F0502020204030204" pitchFamily="34" charset="0"/>
                <a:cs typeface="Times New Roman" panose="02020603050405020304" pitchFamily="18" charset="0"/>
              </a:rPr>
              <a:t> en la consola colocando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npm</a:t>
            </a:r>
            <a:r>
              <a:rPr lang="es-CO" sz="1800" dirty="0">
                <a:effectLst/>
                <a:latin typeface="Arial" panose="020B0604020202020204" pitchFamily="34" charset="0"/>
                <a:ea typeface="Calibri" panose="020F0502020204030204" pitchFamily="34" charset="0"/>
                <a:cs typeface="Times New Roman" panose="02020603050405020304" pitchFamily="18" charset="0"/>
              </a:rPr>
              <a:t> i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cors</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Texto&#10;&#10;Descripción generada automáticamente con confianza media">
            <a:extLst>
              <a:ext uri="{FF2B5EF4-FFF2-40B4-BE49-F238E27FC236}">
                <a16:creationId xmlns:a16="http://schemas.microsoft.com/office/drawing/2014/main" id="{65BADE29-2677-1A56-F798-1E68CA2746BA}"/>
              </a:ext>
            </a:extLst>
          </p:cNvPr>
          <p:cNvPicPr>
            <a:picLocks noChangeAspect="1"/>
          </p:cNvPicPr>
          <p:nvPr/>
        </p:nvPicPr>
        <p:blipFill>
          <a:blip r:embed="rId3"/>
          <a:stretch>
            <a:fillRect/>
          </a:stretch>
        </p:blipFill>
        <p:spPr>
          <a:xfrm>
            <a:off x="391885" y="2760208"/>
            <a:ext cx="9647225" cy="2595563"/>
          </a:xfrm>
          <a:prstGeom prst="rect">
            <a:avLst/>
          </a:prstGeom>
        </p:spPr>
      </p:pic>
    </p:spTree>
    <p:extLst>
      <p:ext uri="{BB962C8B-B14F-4D97-AF65-F5344CB8AC3E}">
        <p14:creationId xmlns:p14="http://schemas.microsoft.com/office/powerpoint/2010/main" val="73868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801595"/>
            <a:ext cx="3853544"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11: </a:t>
            </a:r>
            <a:r>
              <a:rPr lang="es-CO" sz="1800" dirty="0">
                <a:effectLst/>
                <a:latin typeface="Arial" panose="020B0604020202020204" pitchFamily="34" charset="0"/>
                <a:ea typeface="Calibri" panose="020F0502020204030204" pitchFamily="34" charset="0"/>
                <a:cs typeface="Times New Roman" panose="02020603050405020304" pitchFamily="18" charset="0"/>
              </a:rPr>
              <a:t>Vemos que se haya instalado correctamente.</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82AE6AEB-1910-7712-9C7D-FF4ABF425D59}"/>
              </a:ext>
            </a:extLst>
          </p:cNvPr>
          <p:cNvPicPr>
            <a:picLocks noChangeAspect="1"/>
          </p:cNvPicPr>
          <p:nvPr/>
        </p:nvPicPr>
        <p:blipFill>
          <a:blip r:embed="rId3"/>
          <a:stretch>
            <a:fillRect/>
          </a:stretch>
        </p:blipFill>
        <p:spPr>
          <a:xfrm>
            <a:off x="3426243" y="2292100"/>
            <a:ext cx="6927105" cy="3318282"/>
          </a:xfrm>
          <a:prstGeom prst="rect">
            <a:avLst/>
          </a:prstGeom>
        </p:spPr>
      </p:pic>
    </p:spTree>
    <p:extLst>
      <p:ext uri="{BB962C8B-B14F-4D97-AF65-F5344CB8AC3E}">
        <p14:creationId xmlns:p14="http://schemas.microsoft.com/office/powerpoint/2010/main" val="1774390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996543" cy="1262846"/>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12: </a:t>
            </a:r>
            <a:r>
              <a:rPr lang="es-CO" sz="1800" dirty="0">
                <a:effectLst/>
                <a:latin typeface="Arial" panose="020B0604020202020204" pitchFamily="34" charset="0"/>
                <a:ea typeface="Calibri" panose="020F0502020204030204" pitchFamily="34" charset="0"/>
                <a:cs typeface="Times New Roman" panose="02020603050405020304" pitchFamily="18" charset="0"/>
              </a:rPr>
              <a:t>En caso de que se hayan instalado correctamente se creará tanto una carpeta llamada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node_modules</a:t>
            </a:r>
            <a:r>
              <a:rPr lang="es-CO" sz="1800" dirty="0">
                <a:effectLst/>
                <a:latin typeface="Arial" panose="020B0604020202020204" pitchFamily="34" charset="0"/>
                <a:ea typeface="Calibri" panose="020F0502020204030204" pitchFamily="34" charset="0"/>
                <a:cs typeface="Times New Roman" panose="02020603050405020304" pitchFamily="18" charset="0"/>
              </a:rPr>
              <a:t>” y un archivo llamado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package-lock.json</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Una captura de pantalla de un celular&#10;&#10;Descripción generada automáticamente">
            <a:extLst>
              <a:ext uri="{FF2B5EF4-FFF2-40B4-BE49-F238E27FC236}">
                <a16:creationId xmlns:a16="http://schemas.microsoft.com/office/drawing/2014/main" id="{9CFFB43D-BA42-6770-828C-D5920DF5639D}"/>
              </a:ext>
            </a:extLst>
          </p:cNvPr>
          <p:cNvPicPr>
            <a:picLocks noChangeAspect="1"/>
          </p:cNvPicPr>
          <p:nvPr/>
        </p:nvPicPr>
        <p:blipFill>
          <a:blip r:embed="rId3"/>
          <a:stretch>
            <a:fillRect/>
          </a:stretch>
        </p:blipFill>
        <p:spPr>
          <a:xfrm>
            <a:off x="5615668" y="1788531"/>
            <a:ext cx="5357132" cy="4600590"/>
          </a:xfrm>
          <a:prstGeom prst="rect">
            <a:avLst/>
          </a:prstGeom>
        </p:spPr>
      </p:pic>
    </p:spTree>
    <p:extLst>
      <p:ext uri="{BB962C8B-B14F-4D97-AF65-F5344CB8AC3E}">
        <p14:creationId xmlns:p14="http://schemas.microsoft.com/office/powerpoint/2010/main" val="1137267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stalación de Visual Studio Code en Ubuntu 20.04">
            <a:extLst>
              <a:ext uri="{FF2B5EF4-FFF2-40B4-BE49-F238E27FC236}">
                <a16:creationId xmlns:a16="http://schemas.microsoft.com/office/drawing/2014/main" id="{52F29162-7184-C948-6A95-0078FB208A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02" r="15652"/>
          <a:stretch/>
        </p:blipFill>
        <p:spPr bwMode="auto">
          <a:xfrm>
            <a:off x="6907346" y="0"/>
            <a:ext cx="528465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11027833" y="317431"/>
            <a:ext cx="811391" cy="790587"/>
          </a:xfrm>
          <a:prstGeom prst="rect">
            <a:avLst/>
          </a:prstGeom>
        </p:spPr>
      </p:pic>
      <p:sp>
        <p:nvSpPr>
          <p:cNvPr id="5" name="CuadroTexto 4"/>
          <p:cNvSpPr txBox="1"/>
          <p:nvPr/>
        </p:nvSpPr>
        <p:spPr>
          <a:xfrm>
            <a:off x="1028655" y="1948542"/>
            <a:ext cx="5579763" cy="1692964"/>
          </a:xfrm>
          <a:prstGeom prst="rect">
            <a:avLst/>
          </a:prstGeom>
          <a:noFill/>
        </p:spPr>
        <p:txBody>
          <a:bodyPr wrap="square" rtlCol="0">
            <a:spAutoFit/>
          </a:bodyPr>
          <a:lstStyle/>
          <a:p>
            <a:r>
              <a:rPr lang="es-ES" sz="3467" b="1" dirty="0">
                <a:solidFill>
                  <a:schemeClr val="tx1">
                    <a:lumMod val="75000"/>
                    <a:lumOff val="25000"/>
                  </a:schemeClr>
                </a:solidFill>
              </a:rPr>
              <a:t>Tecnologías que se requieren</a:t>
            </a:r>
          </a:p>
          <a:p>
            <a:endParaRPr lang="es-ES" sz="3467" b="1" dirty="0">
              <a:solidFill>
                <a:schemeClr val="tx1">
                  <a:lumMod val="75000"/>
                  <a:lumOff val="25000"/>
                </a:schemeClr>
              </a:solidFill>
            </a:endParaRPr>
          </a:p>
        </p:txBody>
      </p:sp>
      <p:sp>
        <p:nvSpPr>
          <p:cNvPr id="6" name="CuadroTexto 5"/>
          <p:cNvSpPr txBox="1"/>
          <p:nvPr/>
        </p:nvSpPr>
        <p:spPr>
          <a:xfrm>
            <a:off x="898026" y="3300455"/>
            <a:ext cx="4991752" cy="1733488"/>
          </a:xfrm>
          <a:prstGeom prst="rect">
            <a:avLst/>
          </a:prstGeom>
          <a:noFill/>
        </p:spPr>
        <p:txBody>
          <a:bodyPr wrap="square" rtlCol="0">
            <a:spAutoFit/>
          </a:bodyPr>
          <a:lstStyle/>
          <a:p>
            <a:pPr algn="just" defTabSz="1257621" hangingPunct="0"/>
            <a:r>
              <a:rPr lang="es-ES" sz="2133" dirty="0">
                <a:solidFill>
                  <a:srgbClr val="404040"/>
                </a:solidFill>
                <a:latin typeface="Calibir"/>
                <a:ea typeface="Helvetica Neue"/>
                <a:cs typeface="Calibir"/>
                <a:sym typeface="Helvetica Neue"/>
              </a:rPr>
              <a:t>Para realizar este programa será necesario un entorno de programación (Editor de texto), internet, </a:t>
            </a:r>
            <a:r>
              <a:rPr lang="es-ES" sz="2133" dirty="0" err="1">
                <a:solidFill>
                  <a:srgbClr val="404040"/>
                </a:solidFill>
                <a:latin typeface="Calibir"/>
                <a:ea typeface="Helvetica Neue"/>
                <a:cs typeface="Calibir"/>
                <a:sym typeface="Helvetica Neue"/>
              </a:rPr>
              <a:t>node</a:t>
            </a:r>
            <a:r>
              <a:rPr lang="es-ES" sz="2133" dirty="0">
                <a:solidFill>
                  <a:srgbClr val="404040"/>
                </a:solidFill>
                <a:latin typeface="Calibir"/>
                <a:ea typeface="Helvetica Neue"/>
                <a:cs typeface="Calibir"/>
                <a:sym typeface="Helvetica Neue"/>
              </a:rPr>
              <a:t> </a:t>
            </a:r>
            <a:r>
              <a:rPr lang="es-ES" sz="2133" dirty="0" err="1">
                <a:solidFill>
                  <a:srgbClr val="404040"/>
                </a:solidFill>
                <a:latin typeface="Calibir"/>
                <a:ea typeface="Helvetica Neue"/>
                <a:cs typeface="Calibir"/>
                <a:sym typeface="Helvetica Neue"/>
              </a:rPr>
              <a:t>js</a:t>
            </a:r>
            <a:r>
              <a:rPr lang="es-ES" sz="2133" dirty="0">
                <a:solidFill>
                  <a:srgbClr val="404040"/>
                </a:solidFill>
                <a:latin typeface="Calibir"/>
                <a:ea typeface="Helvetica Neue"/>
                <a:cs typeface="Calibir"/>
                <a:sym typeface="Helvetica Neue"/>
              </a:rPr>
              <a:t> y por último un navegador, donde se mostrarán todos los resultados de la programación.</a:t>
            </a:r>
            <a:endParaRPr lang="es-ES" sz="2133" b="1" dirty="0">
              <a:solidFill>
                <a:srgbClr val="404040"/>
              </a:solidFill>
              <a:latin typeface="Calibir"/>
              <a:ea typeface="Helvetica Neue"/>
              <a:cs typeface="Calibir"/>
              <a:sym typeface="Helvetica Neue"/>
            </a:endParaRPr>
          </a:p>
        </p:txBody>
      </p:sp>
      <p:cxnSp>
        <p:nvCxnSpPr>
          <p:cNvPr id="2" name="Conector recto 1">
            <a:extLst>
              <a:ext uri="{FF2B5EF4-FFF2-40B4-BE49-F238E27FC236}">
                <a16:creationId xmlns:a16="http://schemas.microsoft.com/office/drawing/2014/main" id="{2BFA4AB3-C295-5F1A-95EE-1B1B1E6D9A0F}"/>
              </a:ext>
            </a:extLst>
          </p:cNvPr>
          <p:cNvCxnSpPr>
            <a:cxnSpLocks/>
          </p:cNvCxnSpPr>
          <p:nvPr/>
        </p:nvCxnSpPr>
        <p:spPr>
          <a:xfrm>
            <a:off x="1028655" y="3142320"/>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10619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3739243" cy="1559209"/>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13: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instalar en la consola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nodemon</a:t>
            </a:r>
            <a:r>
              <a:rPr lang="es-CO" sz="1800" dirty="0">
                <a:effectLst/>
                <a:latin typeface="Arial" panose="020B0604020202020204" pitchFamily="34" charset="0"/>
                <a:ea typeface="Calibri" panose="020F0502020204030204" pitchFamily="34" charset="0"/>
                <a:cs typeface="Times New Roman" panose="02020603050405020304" pitchFamily="18" charset="0"/>
              </a:rPr>
              <a:t> con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npm</a:t>
            </a:r>
            <a:r>
              <a:rPr lang="es-CO" sz="1800" dirty="0">
                <a:effectLst/>
                <a:latin typeface="Arial" panose="020B0604020202020204" pitchFamily="34" charset="0"/>
                <a:ea typeface="Calibri" panose="020F0502020204030204" pitchFamily="34" charset="0"/>
                <a:cs typeface="Times New Roman" panose="02020603050405020304" pitchFamily="18" charset="0"/>
              </a:rPr>
              <a:t> i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nodemon</a:t>
            </a:r>
            <a:r>
              <a:rPr lang="es-CO" sz="1800" dirty="0">
                <a:effectLst/>
                <a:latin typeface="Arial" panose="020B0604020202020204" pitchFamily="34" charset="0"/>
                <a:ea typeface="Calibri" panose="020F0502020204030204" pitchFamily="34" charset="0"/>
                <a:cs typeface="Times New Roman" panose="02020603050405020304" pitchFamily="18" charset="0"/>
              </a:rPr>
              <a:t> -D” para poder activar el servidor en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google</a:t>
            </a:r>
            <a:r>
              <a:rPr lang="es-CO" sz="1800" dirty="0">
                <a:effectLst/>
                <a:latin typeface="Arial" panose="020B0604020202020204" pitchFamily="34" charset="0"/>
                <a:ea typeface="Calibri" panose="020F0502020204030204" pitchFamily="34" charset="0"/>
                <a:cs typeface="Times New Roman" panose="02020603050405020304" pitchFamily="18" charset="0"/>
              </a:rPr>
              <a:t> de forma más sencilla.</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10;&#10;Descripción generada automáticamente">
            <a:extLst>
              <a:ext uri="{FF2B5EF4-FFF2-40B4-BE49-F238E27FC236}">
                <a16:creationId xmlns:a16="http://schemas.microsoft.com/office/drawing/2014/main" id="{E044162C-1734-91E9-0EEC-F48708BB55E6}"/>
              </a:ext>
            </a:extLst>
          </p:cNvPr>
          <p:cNvPicPr>
            <a:picLocks noChangeAspect="1"/>
          </p:cNvPicPr>
          <p:nvPr/>
        </p:nvPicPr>
        <p:blipFill>
          <a:blip r:embed="rId3"/>
          <a:stretch>
            <a:fillRect/>
          </a:stretch>
        </p:blipFill>
        <p:spPr>
          <a:xfrm>
            <a:off x="4457019" y="1788530"/>
            <a:ext cx="7171514" cy="3518255"/>
          </a:xfrm>
          <a:prstGeom prst="rect">
            <a:avLst/>
          </a:prstGeom>
        </p:spPr>
      </p:pic>
    </p:spTree>
    <p:extLst>
      <p:ext uri="{BB962C8B-B14F-4D97-AF65-F5344CB8AC3E}">
        <p14:creationId xmlns:p14="http://schemas.microsoft.com/office/powerpoint/2010/main" val="881624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5225143" cy="968278"/>
          </a:xfrm>
          <a:prstGeom prst="rect">
            <a:avLst/>
          </a:prstGeom>
          <a:noFill/>
        </p:spPr>
        <p:txBody>
          <a:bodyPr wrap="square" rtlCol="0">
            <a:spAutoFit/>
          </a:bodyPr>
          <a:lstStyle/>
          <a:p>
            <a:pPr>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14: </a:t>
            </a:r>
            <a:r>
              <a:rPr lang="es-CO" sz="1800" dirty="0">
                <a:effectLst/>
                <a:latin typeface="Arial" panose="020B0604020202020204" pitchFamily="34" charset="0"/>
                <a:ea typeface="Calibri" panose="020F0502020204030204" pitchFamily="34" charset="0"/>
                <a:cs typeface="Times New Roman" panose="02020603050405020304" pitchFamily="18" charset="0"/>
              </a:rPr>
              <a:t>Vemos que se haya instalado correctamente.</a:t>
            </a:r>
            <a:br>
              <a:rPr lang="es-CO" sz="1800" dirty="0">
                <a:effectLst/>
                <a:latin typeface="Arial" panose="020B0604020202020204" pitchFamily="34" charset="0"/>
                <a:ea typeface="Calibri" panose="020F0502020204030204" pitchFamily="34" charset="0"/>
                <a:cs typeface="Times New Roman" panose="02020603050405020304" pitchFamily="18" charset="0"/>
              </a:rPr>
            </a:b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Texto&#10;&#10;Descripción generada automáticamente">
            <a:extLst>
              <a:ext uri="{FF2B5EF4-FFF2-40B4-BE49-F238E27FC236}">
                <a16:creationId xmlns:a16="http://schemas.microsoft.com/office/drawing/2014/main" id="{87B2677F-203F-EBD2-0B23-52B9CFF05727}"/>
              </a:ext>
            </a:extLst>
          </p:cNvPr>
          <p:cNvPicPr>
            <a:picLocks noChangeAspect="1"/>
          </p:cNvPicPr>
          <p:nvPr/>
        </p:nvPicPr>
        <p:blipFill>
          <a:blip r:embed="rId3"/>
          <a:stretch>
            <a:fillRect/>
          </a:stretch>
        </p:blipFill>
        <p:spPr>
          <a:xfrm>
            <a:off x="2463573" y="2330380"/>
            <a:ext cx="7006998" cy="3896340"/>
          </a:xfrm>
          <a:prstGeom prst="rect">
            <a:avLst/>
          </a:prstGeom>
        </p:spPr>
      </p:pic>
    </p:spTree>
    <p:extLst>
      <p:ext uri="{BB962C8B-B14F-4D97-AF65-F5344CB8AC3E}">
        <p14:creationId xmlns:p14="http://schemas.microsoft.com/office/powerpoint/2010/main" val="5497033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980214" cy="1262846"/>
          </a:xfrm>
          <a:prstGeom prst="rect">
            <a:avLst/>
          </a:prstGeom>
          <a:noFill/>
        </p:spPr>
        <p:txBody>
          <a:bodyPr wrap="square" rtlCol="0">
            <a:spAutoFit/>
          </a:bodyPr>
          <a:lstStyle/>
          <a:p>
            <a:pPr>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15: </a:t>
            </a:r>
            <a:r>
              <a:rPr lang="es-CO" sz="1800" dirty="0">
                <a:effectLst/>
                <a:latin typeface="Arial" panose="020B0604020202020204" pitchFamily="34" charset="0"/>
                <a:ea typeface="Calibri" panose="020F0502020204030204" pitchFamily="34" charset="0"/>
                <a:cs typeface="Times New Roman" panose="02020603050405020304" pitchFamily="18" charset="0"/>
              </a:rPr>
              <a:t>En nuestro archivo llamado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package.json</a:t>
            </a:r>
            <a:r>
              <a:rPr lang="es-CO" sz="1800" dirty="0">
                <a:effectLst/>
                <a:latin typeface="Arial" panose="020B0604020202020204" pitchFamily="34" charset="0"/>
                <a:ea typeface="Calibri" panose="020F0502020204030204" pitchFamily="34" charset="0"/>
                <a:cs typeface="Times New Roman" panose="02020603050405020304" pitchFamily="18" charset="0"/>
              </a:rPr>
              <a:t>” vamos a “scripts” y vamos a cambiar el código de adentro (línea 7), comenzamos borrando lo de adentro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0A40F089-1503-8D2F-8175-19BC70AF2EED}"/>
              </a:ext>
            </a:extLst>
          </p:cNvPr>
          <p:cNvPicPr>
            <a:picLocks noChangeAspect="1"/>
          </p:cNvPicPr>
          <p:nvPr/>
        </p:nvPicPr>
        <p:blipFill>
          <a:blip r:embed="rId3"/>
          <a:stretch>
            <a:fillRect/>
          </a:stretch>
        </p:blipFill>
        <p:spPr>
          <a:xfrm>
            <a:off x="391886" y="3769517"/>
            <a:ext cx="11623210" cy="1227026"/>
          </a:xfrm>
          <a:prstGeom prst="rect">
            <a:avLst/>
          </a:prstGeom>
        </p:spPr>
      </p:pic>
    </p:spTree>
    <p:extLst>
      <p:ext uri="{BB962C8B-B14F-4D97-AF65-F5344CB8AC3E}">
        <p14:creationId xmlns:p14="http://schemas.microsoft.com/office/powerpoint/2010/main" val="3486200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6008914" cy="670120"/>
          </a:xfrm>
          <a:prstGeom prst="rect">
            <a:avLst/>
          </a:prstGeom>
          <a:noFill/>
        </p:spPr>
        <p:txBody>
          <a:bodyPr wrap="square" rtlCol="0">
            <a:spAutoFit/>
          </a:bodyPr>
          <a:lstStyle/>
          <a:p>
            <a:pPr>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16: </a:t>
            </a:r>
            <a:r>
              <a:rPr lang="es-CO" sz="1800" dirty="0">
                <a:effectLst/>
                <a:latin typeface="Arial" panose="020B0604020202020204" pitchFamily="34" charset="0"/>
                <a:ea typeface="Calibri" panose="020F0502020204030204" pitchFamily="34" charset="0"/>
                <a:cs typeface="Times New Roman" panose="02020603050405020304" pitchFamily="18" charset="0"/>
              </a:rPr>
              <a:t>Y vamos a colocar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dev</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nodemon</a:t>
            </a:r>
            <a:r>
              <a:rPr lang="es-CO" sz="1800" dirty="0">
                <a:effectLst/>
                <a:latin typeface="Arial" panose="020B0604020202020204" pitchFamily="34" charset="0"/>
                <a:ea typeface="Calibri" panose="020F0502020204030204" pitchFamily="34" charset="0"/>
                <a:cs typeface="Times New Roman" panose="02020603050405020304" pitchFamily="18" charset="0"/>
              </a:rPr>
              <a:t> index.js”) dentro de los scripts (línea 7)</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B625E218-04E8-3CE1-FB28-25D691E7D39E}"/>
              </a:ext>
            </a:extLst>
          </p:cNvPr>
          <p:cNvPicPr>
            <a:picLocks noChangeAspect="1"/>
          </p:cNvPicPr>
          <p:nvPr/>
        </p:nvPicPr>
        <p:blipFill>
          <a:blip r:embed="rId3"/>
          <a:stretch>
            <a:fillRect/>
          </a:stretch>
        </p:blipFill>
        <p:spPr>
          <a:xfrm>
            <a:off x="1679829" y="2971800"/>
            <a:ext cx="7478349" cy="2841172"/>
          </a:xfrm>
          <a:prstGeom prst="rect">
            <a:avLst/>
          </a:prstGeom>
        </p:spPr>
      </p:pic>
    </p:spTree>
    <p:extLst>
      <p:ext uri="{BB962C8B-B14F-4D97-AF65-F5344CB8AC3E}">
        <p14:creationId xmlns:p14="http://schemas.microsoft.com/office/powerpoint/2010/main" val="33909956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474028" cy="966483"/>
          </a:xfrm>
          <a:prstGeom prst="rect">
            <a:avLst/>
          </a:prstGeom>
          <a:noFill/>
        </p:spPr>
        <p:txBody>
          <a:bodyPr wrap="square" rtlCol="0">
            <a:spAutoFit/>
          </a:bodyPr>
          <a:lstStyle/>
          <a:p>
            <a:pPr>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17: </a:t>
            </a:r>
            <a:r>
              <a:rPr lang="es-CO" sz="1800" dirty="0">
                <a:effectLst/>
                <a:latin typeface="Arial" panose="020B0604020202020204" pitchFamily="34" charset="0"/>
                <a:ea typeface="Calibri" panose="020F0502020204030204" pitchFamily="34" charset="0"/>
                <a:cs typeface="Times New Roman" panose="02020603050405020304" pitchFamily="18" charset="0"/>
              </a:rPr>
              <a:t>Y vamos a añadir la línea 6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type</a:t>
            </a:r>
            <a:r>
              <a:rPr lang="es-CO" sz="1800" dirty="0">
                <a:effectLst/>
                <a:latin typeface="Arial" panose="020B0604020202020204" pitchFamily="34" charset="0"/>
                <a:ea typeface="Calibri" panose="020F0502020204030204" pitchFamily="34" charset="0"/>
                <a:cs typeface="Times New Roman" panose="02020603050405020304" pitchFamily="18" charset="0"/>
              </a:rPr>
              <a:t>”: “module”) justo arriba de donde comienza “scripts”</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Una captura de pantalla de un celular&#10;&#10;Descripción generada automáticamente con confianza media">
            <a:extLst>
              <a:ext uri="{FF2B5EF4-FFF2-40B4-BE49-F238E27FC236}">
                <a16:creationId xmlns:a16="http://schemas.microsoft.com/office/drawing/2014/main" id="{0D9518A8-D008-5FE7-8242-CA1DCAE999AC}"/>
              </a:ext>
            </a:extLst>
          </p:cNvPr>
          <p:cNvPicPr>
            <a:picLocks noChangeAspect="1"/>
          </p:cNvPicPr>
          <p:nvPr/>
        </p:nvPicPr>
        <p:blipFill>
          <a:blip r:embed="rId3"/>
          <a:stretch>
            <a:fillRect/>
          </a:stretch>
        </p:blipFill>
        <p:spPr>
          <a:xfrm>
            <a:off x="391886" y="3295926"/>
            <a:ext cx="9604373" cy="2125160"/>
          </a:xfrm>
          <a:prstGeom prst="rect">
            <a:avLst/>
          </a:prstGeom>
        </p:spPr>
      </p:pic>
    </p:spTree>
    <p:extLst>
      <p:ext uri="{BB962C8B-B14F-4D97-AF65-F5344CB8AC3E}">
        <p14:creationId xmlns:p14="http://schemas.microsoft.com/office/powerpoint/2010/main" val="25240411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9633857" cy="1262846"/>
          </a:xfrm>
          <a:prstGeom prst="rect">
            <a:avLst/>
          </a:prstGeom>
          <a:noFill/>
        </p:spPr>
        <p:txBody>
          <a:bodyPr wrap="square" rtlCol="0">
            <a:spAutoFit/>
          </a:bodyPr>
          <a:lstStyle/>
          <a:p>
            <a:pPr>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18: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iremos a nuestro archivo “index.js” y vamos a comenzar exportando el módulo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express</a:t>
            </a:r>
            <a:r>
              <a:rPr lang="es-CO" sz="1800" dirty="0">
                <a:effectLst/>
                <a:latin typeface="Arial" panose="020B0604020202020204" pitchFamily="34" charset="0"/>
                <a:ea typeface="Calibri" panose="020F0502020204030204" pitchFamily="34" charset="0"/>
                <a:cs typeface="Times New Roman" panose="02020603050405020304" pitchFamily="18" charset="0"/>
              </a:rPr>
              <a:t>” (línea 2) y crearemos una instancia (línea 5) y vamos a hacer un puerto y vamos a colocar el 3000 (línea 7) y cuando el servidor este activado vamos a imprimir un mensaje en la consola (línea 11)</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CE1F3B4F-C37F-8133-9FCE-653828CEF171}"/>
              </a:ext>
            </a:extLst>
          </p:cNvPr>
          <p:cNvPicPr>
            <a:picLocks noChangeAspect="1"/>
          </p:cNvPicPr>
          <p:nvPr/>
        </p:nvPicPr>
        <p:blipFill>
          <a:blip r:embed="rId3"/>
          <a:stretch>
            <a:fillRect/>
          </a:stretch>
        </p:blipFill>
        <p:spPr>
          <a:xfrm>
            <a:off x="323005" y="3161642"/>
            <a:ext cx="9513176" cy="2932099"/>
          </a:xfrm>
          <a:prstGeom prst="rect">
            <a:avLst/>
          </a:prstGeom>
        </p:spPr>
      </p:pic>
    </p:spTree>
    <p:extLst>
      <p:ext uri="{BB962C8B-B14F-4D97-AF65-F5344CB8AC3E}">
        <p14:creationId xmlns:p14="http://schemas.microsoft.com/office/powerpoint/2010/main" val="651556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3739243" cy="2847254"/>
          </a:xfrm>
          <a:prstGeom prst="rect">
            <a:avLst/>
          </a:prstGeom>
          <a:noFill/>
        </p:spPr>
        <p:txBody>
          <a:bodyPr wrap="square" rtlCol="0">
            <a:spAutoFit/>
          </a:bodyPr>
          <a:lstStyle/>
          <a:p>
            <a:pPr>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19: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en la terminar vamos a colocar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npm</a:t>
            </a:r>
            <a:r>
              <a:rPr lang="es-CO" sz="1800" dirty="0">
                <a:effectLst/>
                <a:latin typeface="Arial" panose="020B0604020202020204" pitchFamily="34" charset="0"/>
                <a:ea typeface="Calibri" panose="020F0502020204030204" pitchFamily="34" charset="0"/>
                <a:cs typeface="Times New Roman" panose="02020603050405020304" pitchFamily="18" charset="0"/>
              </a:rPr>
              <a:t> run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dev</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057775" algn="l"/>
              </a:tabLst>
            </a:pPr>
            <a:r>
              <a:rPr lang="es-CO" sz="1800" dirty="0">
                <a:effectLst/>
                <a:latin typeface="Arial" panose="020B0604020202020204" pitchFamily="34" charset="0"/>
                <a:ea typeface="Calibri" panose="020F0502020204030204" pitchFamily="34" charset="0"/>
                <a:cs typeface="Times New Roman" panose="02020603050405020304" pitchFamily="18" charset="0"/>
              </a:rPr>
              <a:t>PD: Este comando lo utilizaremos muchísimas veces a lo largo del trayecto ya que es donde esta nuestra aplicación y hace que funcione así que siempre debes estar actualizando este código en la consola.</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10;&#10;Descripción generada automáticamente">
            <a:extLst>
              <a:ext uri="{FF2B5EF4-FFF2-40B4-BE49-F238E27FC236}">
                <a16:creationId xmlns:a16="http://schemas.microsoft.com/office/drawing/2014/main" id="{24395CD5-CF47-36E3-7229-4CE65D38E0B0}"/>
              </a:ext>
            </a:extLst>
          </p:cNvPr>
          <p:cNvPicPr>
            <a:picLocks noChangeAspect="1"/>
          </p:cNvPicPr>
          <p:nvPr/>
        </p:nvPicPr>
        <p:blipFill>
          <a:blip r:embed="rId3"/>
          <a:stretch>
            <a:fillRect/>
          </a:stretch>
        </p:blipFill>
        <p:spPr>
          <a:xfrm>
            <a:off x="4131129" y="1803330"/>
            <a:ext cx="7395536" cy="2659798"/>
          </a:xfrm>
          <a:prstGeom prst="rect">
            <a:avLst/>
          </a:prstGeom>
        </p:spPr>
      </p:pic>
    </p:spTree>
    <p:extLst>
      <p:ext uri="{BB962C8B-B14F-4D97-AF65-F5344CB8AC3E}">
        <p14:creationId xmlns:p14="http://schemas.microsoft.com/office/powerpoint/2010/main" val="16668536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3739243" cy="2550891"/>
          </a:xfrm>
          <a:prstGeom prst="rect">
            <a:avLst/>
          </a:prstGeom>
          <a:noFill/>
        </p:spPr>
        <p:txBody>
          <a:bodyPr wrap="square" rtlCol="0">
            <a:spAutoFit/>
          </a:bodyPr>
          <a:lstStyle/>
          <a:p>
            <a:pPr>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20: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vemos como esta activado nuestro servidor en el puerto 3000</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057775" algn="l"/>
              </a:tabLst>
            </a:pPr>
            <a:r>
              <a:rPr lang="es-CO" sz="1800" dirty="0">
                <a:effectLst/>
                <a:latin typeface="Arial" panose="020B0604020202020204" pitchFamily="34" charset="0"/>
                <a:ea typeface="Calibri" panose="020F0502020204030204" pitchFamily="34" charset="0"/>
                <a:cs typeface="Times New Roman" panose="02020603050405020304" pitchFamily="18" charset="0"/>
              </a:rPr>
              <a:t>PD: Para cancelar el servidor y que la consola vuelva a la normalidad tienes que hacer (CTRL + C), recuerda siempre estar reiniciando el servidor.</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2CD73BD1-84DC-B49C-C0F3-28CDE86F8C79}"/>
              </a:ext>
            </a:extLst>
          </p:cNvPr>
          <p:cNvPicPr>
            <a:picLocks noChangeAspect="1"/>
          </p:cNvPicPr>
          <p:nvPr/>
        </p:nvPicPr>
        <p:blipFill>
          <a:blip r:embed="rId3"/>
          <a:stretch>
            <a:fillRect/>
          </a:stretch>
        </p:blipFill>
        <p:spPr>
          <a:xfrm>
            <a:off x="4546826" y="1544855"/>
            <a:ext cx="6555087" cy="3745602"/>
          </a:xfrm>
          <a:prstGeom prst="rect">
            <a:avLst/>
          </a:prstGeom>
        </p:spPr>
      </p:pic>
    </p:spTree>
    <p:extLst>
      <p:ext uri="{BB962C8B-B14F-4D97-AF65-F5344CB8AC3E}">
        <p14:creationId xmlns:p14="http://schemas.microsoft.com/office/powerpoint/2010/main" val="24271078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3739243" cy="1262846"/>
          </a:xfrm>
          <a:prstGeom prst="rect">
            <a:avLst/>
          </a:prstGeom>
          <a:noFill/>
        </p:spPr>
        <p:txBody>
          <a:bodyPr wrap="square" rtlCol="0">
            <a:spAutoFit/>
          </a:bodyPr>
          <a:lstStyle/>
          <a:p>
            <a:pPr>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21: </a:t>
            </a:r>
            <a:r>
              <a:rPr lang="es-CO" sz="1800" dirty="0">
                <a:effectLst/>
                <a:latin typeface="Arial" panose="020B0604020202020204" pitchFamily="34" charset="0"/>
                <a:ea typeface="Calibri" panose="020F0502020204030204" pitchFamily="34" charset="0"/>
                <a:cs typeface="Times New Roman" panose="02020603050405020304" pitchFamily="18" charset="0"/>
              </a:rPr>
              <a:t>Dentro de la carpeta “app” recordemos que creamos otra carpeta llamada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routes</a:t>
            </a:r>
            <a:r>
              <a:rPr lang="es-CO" sz="1800" dirty="0">
                <a:effectLst/>
                <a:latin typeface="Arial" panose="020B0604020202020204" pitchFamily="34" charset="0"/>
                <a:ea typeface="Calibri" panose="020F0502020204030204" pitchFamily="34" charset="0"/>
                <a:cs typeface="Times New Roman" panose="02020603050405020304" pitchFamily="18" charset="0"/>
              </a:rPr>
              <a:t>” allí vamos a crear un archivo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748EFA77-33E8-EEE5-1ECD-E61C84C2F4CC}"/>
              </a:ext>
            </a:extLst>
          </p:cNvPr>
          <p:cNvPicPr>
            <a:picLocks noChangeAspect="1"/>
          </p:cNvPicPr>
          <p:nvPr/>
        </p:nvPicPr>
        <p:blipFill>
          <a:blip r:embed="rId3"/>
          <a:stretch>
            <a:fillRect/>
          </a:stretch>
        </p:blipFill>
        <p:spPr>
          <a:xfrm>
            <a:off x="4423002" y="1788531"/>
            <a:ext cx="6139872" cy="4073426"/>
          </a:xfrm>
          <a:prstGeom prst="rect">
            <a:avLst/>
          </a:prstGeom>
        </p:spPr>
      </p:pic>
    </p:spTree>
    <p:extLst>
      <p:ext uri="{BB962C8B-B14F-4D97-AF65-F5344CB8AC3E}">
        <p14:creationId xmlns:p14="http://schemas.microsoft.com/office/powerpoint/2010/main" val="1301443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3739243" cy="670120"/>
          </a:xfrm>
          <a:prstGeom prst="rect">
            <a:avLst/>
          </a:prstGeom>
          <a:noFill/>
        </p:spPr>
        <p:txBody>
          <a:bodyPr wrap="square" rtlCol="0">
            <a:spAutoFit/>
          </a:bodyPr>
          <a:lstStyle/>
          <a:p>
            <a:pPr>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22: </a:t>
            </a:r>
            <a:r>
              <a:rPr lang="es-CO" sz="1800" dirty="0">
                <a:effectLst/>
                <a:latin typeface="Arial" panose="020B0604020202020204" pitchFamily="34" charset="0"/>
                <a:ea typeface="Calibri" panose="020F0502020204030204" pitchFamily="34" charset="0"/>
                <a:cs typeface="Times New Roman" panose="02020603050405020304" pitchFamily="18" charset="0"/>
              </a:rPr>
              <a:t>Al nuevo archivo lo llamaremos “payment.routes.js”</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10;&#10;Descripción generada automáticamente">
            <a:extLst>
              <a:ext uri="{FF2B5EF4-FFF2-40B4-BE49-F238E27FC236}">
                <a16:creationId xmlns:a16="http://schemas.microsoft.com/office/drawing/2014/main" id="{DD18E36A-BD23-4FE5-FB5E-9827706A1FA2}"/>
              </a:ext>
            </a:extLst>
          </p:cNvPr>
          <p:cNvPicPr>
            <a:picLocks noChangeAspect="1"/>
          </p:cNvPicPr>
          <p:nvPr/>
        </p:nvPicPr>
        <p:blipFill>
          <a:blip r:embed="rId3"/>
          <a:stretch>
            <a:fillRect/>
          </a:stretch>
        </p:blipFill>
        <p:spPr>
          <a:xfrm>
            <a:off x="391886" y="2624137"/>
            <a:ext cx="8689944" cy="2339749"/>
          </a:xfrm>
          <a:prstGeom prst="rect">
            <a:avLst/>
          </a:prstGeom>
        </p:spPr>
      </p:pic>
    </p:spTree>
    <p:extLst>
      <p:ext uri="{BB962C8B-B14F-4D97-AF65-F5344CB8AC3E}">
        <p14:creationId xmlns:p14="http://schemas.microsoft.com/office/powerpoint/2010/main" val="3248162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Título</a:t>
            </a:r>
          </a:p>
        </p:txBody>
      </p:sp>
      <p:sp>
        <p:nvSpPr>
          <p:cNvPr id="2" name="Título 1">
            <a:extLst>
              <a:ext uri="{FF2B5EF4-FFF2-40B4-BE49-F238E27FC236}">
                <a16:creationId xmlns:a16="http://schemas.microsoft.com/office/drawing/2014/main" id="{7CE7D90E-E7F2-8BE8-A566-D982C2C48851}"/>
              </a:ext>
            </a:extLst>
          </p:cNvPr>
          <p:cNvSpPr txBox="1">
            <a:spLocks/>
          </p:cNvSpPr>
          <p:nvPr/>
        </p:nvSpPr>
        <p:spPr>
          <a:xfrm>
            <a:off x="1752944" y="2022000"/>
            <a:ext cx="7635985" cy="15376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6000" dirty="0">
                <a:solidFill>
                  <a:srgbClr val="38AA00"/>
                </a:solidFill>
                <a:latin typeface="Calibri" panose="020F0502020204030204" pitchFamily="34" charset="0"/>
                <a:cs typeface="Calibri" panose="020F0502020204030204" pitchFamily="34" charset="0"/>
              </a:rPr>
              <a:t>Proceso de instalación del editor de texto.</a:t>
            </a:r>
          </a:p>
        </p:txBody>
      </p:sp>
      <p:cxnSp>
        <p:nvCxnSpPr>
          <p:cNvPr id="4" name="Conector recto 3">
            <a:extLst>
              <a:ext uri="{FF2B5EF4-FFF2-40B4-BE49-F238E27FC236}">
                <a16:creationId xmlns:a16="http://schemas.microsoft.com/office/drawing/2014/main" id="{B34F34E5-C0D2-6F86-FA7F-85D6814A599F}"/>
              </a:ext>
            </a:extLst>
          </p:cNvPr>
          <p:cNvCxnSpPr>
            <a:cxnSpLocks/>
          </p:cNvCxnSpPr>
          <p:nvPr/>
        </p:nvCxnSpPr>
        <p:spPr>
          <a:xfrm>
            <a:off x="1752944" y="3794288"/>
            <a:ext cx="4343056" cy="26597"/>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9574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886700" cy="1262846"/>
          </a:xfrm>
          <a:prstGeom prst="rect">
            <a:avLst/>
          </a:prstGeom>
          <a:noFill/>
        </p:spPr>
        <p:txBody>
          <a:bodyPr wrap="square" rtlCol="0">
            <a:spAutoFit/>
          </a:bodyPr>
          <a:lstStyle/>
          <a:p>
            <a:pPr>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23: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dentro del archivo recién creado vamos a importar el módulo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Router</a:t>
            </a:r>
            <a:r>
              <a:rPr lang="es-CO" sz="1800" dirty="0">
                <a:effectLst/>
                <a:latin typeface="Arial" panose="020B0604020202020204" pitchFamily="34" charset="0"/>
                <a:ea typeface="Calibri" panose="020F0502020204030204" pitchFamily="34" charset="0"/>
                <a:cs typeface="Times New Roman" panose="02020603050405020304" pitchFamily="18" charset="0"/>
              </a:rPr>
              <a:t>” de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express</a:t>
            </a:r>
            <a:r>
              <a:rPr lang="es-CO" sz="1800" dirty="0">
                <a:effectLst/>
                <a:latin typeface="Arial" panose="020B0604020202020204" pitchFamily="34" charset="0"/>
                <a:ea typeface="Calibri" panose="020F0502020204030204" pitchFamily="34" charset="0"/>
                <a:cs typeface="Times New Roman" panose="02020603050405020304" pitchFamily="18" charset="0"/>
              </a:rPr>
              <a:t>” (línea 2), también vamos a guardar el módulo en una constante (línea 5), y vamos a exportarlo para que se pueda utilizar en otros archivos (línea 8)</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549F78BA-6FE4-DD6D-36D4-7D8D03D294DB}"/>
              </a:ext>
            </a:extLst>
          </p:cNvPr>
          <p:cNvPicPr>
            <a:picLocks noChangeAspect="1"/>
          </p:cNvPicPr>
          <p:nvPr/>
        </p:nvPicPr>
        <p:blipFill>
          <a:blip r:embed="rId3"/>
          <a:stretch>
            <a:fillRect/>
          </a:stretch>
        </p:blipFill>
        <p:spPr>
          <a:xfrm>
            <a:off x="391886" y="3285994"/>
            <a:ext cx="8866414" cy="2449851"/>
          </a:xfrm>
          <a:prstGeom prst="rect">
            <a:avLst/>
          </a:prstGeom>
        </p:spPr>
      </p:pic>
    </p:spTree>
    <p:extLst>
      <p:ext uri="{BB962C8B-B14F-4D97-AF65-F5344CB8AC3E}">
        <p14:creationId xmlns:p14="http://schemas.microsoft.com/office/powerpoint/2010/main" val="1329130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527471" cy="966483"/>
          </a:xfrm>
          <a:prstGeom prst="rect">
            <a:avLst/>
          </a:prstGeom>
          <a:noFill/>
        </p:spPr>
        <p:txBody>
          <a:bodyPr wrap="square" rtlCol="0">
            <a:spAutoFit/>
          </a:bodyPr>
          <a:lstStyle/>
          <a:p>
            <a:pPr>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24: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iremos a nuestro archivo “index.js” y vamos a importar el módulo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express</a:t>
            </a:r>
            <a:r>
              <a:rPr lang="es-CO" sz="1800" dirty="0">
                <a:effectLst/>
                <a:latin typeface="Arial" panose="020B0604020202020204" pitchFamily="34" charset="0"/>
                <a:ea typeface="Calibri" panose="020F0502020204030204" pitchFamily="34" charset="0"/>
                <a:cs typeface="Times New Roman" panose="02020603050405020304" pitchFamily="18" charset="0"/>
              </a:rPr>
              <a:t> (línea 2) y también vamos a importar el enrutador desde nuestro archivo (línea 4), ten mucho cuidado al crear la ruta.</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Sitio web&#10;&#10;Descripción generada automáticamente">
            <a:extLst>
              <a:ext uri="{FF2B5EF4-FFF2-40B4-BE49-F238E27FC236}">
                <a16:creationId xmlns:a16="http://schemas.microsoft.com/office/drawing/2014/main" id="{7C1E1FC2-6AB4-FF97-6D81-DE0F3749C449}"/>
              </a:ext>
            </a:extLst>
          </p:cNvPr>
          <p:cNvPicPr>
            <a:picLocks noChangeAspect="1"/>
          </p:cNvPicPr>
          <p:nvPr/>
        </p:nvPicPr>
        <p:blipFill>
          <a:blip r:embed="rId3"/>
          <a:stretch>
            <a:fillRect/>
          </a:stretch>
        </p:blipFill>
        <p:spPr>
          <a:xfrm>
            <a:off x="391886" y="3510261"/>
            <a:ext cx="9977938" cy="1559209"/>
          </a:xfrm>
          <a:prstGeom prst="rect">
            <a:avLst/>
          </a:prstGeom>
        </p:spPr>
      </p:pic>
    </p:spTree>
    <p:extLst>
      <p:ext uri="{BB962C8B-B14F-4D97-AF65-F5344CB8AC3E}">
        <p14:creationId xmlns:p14="http://schemas.microsoft.com/office/powerpoint/2010/main" val="38520568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996543" cy="966483"/>
          </a:xfrm>
          <a:prstGeom prst="rect">
            <a:avLst/>
          </a:prstGeom>
          <a:noFill/>
        </p:spPr>
        <p:txBody>
          <a:bodyPr wrap="square" rtlCol="0">
            <a:spAutoFit/>
          </a:bodyPr>
          <a:lstStyle/>
          <a:p>
            <a:pPr>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25: </a:t>
            </a:r>
            <a:r>
              <a:rPr lang="es-CO" sz="1800" dirty="0">
                <a:effectLst/>
                <a:latin typeface="Arial" panose="020B0604020202020204" pitchFamily="34" charset="0"/>
                <a:ea typeface="Calibri" panose="020F0502020204030204" pitchFamily="34" charset="0"/>
                <a:cs typeface="Times New Roman" panose="02020603050405020304" pitchFamily="18" charset="0"/>
              </a:rPr>
              <a:t>Vamos a crear una instancia en la aplicación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express</a:t>
            </a:r>
            <a:r>
              <a:rPr lang="es-CO" sz="1800" dirty="0">
                <a:effectLst/>
                <a:latin typeface="Arial" panose="020B0604020202020204" pitchFamily="34" charset="0"/>
                <a:ea typeface="Calibri" panose="020F0502020204030204" pitchFamily="34" charset="0"/>
                <a:cs typeface="Times New Roman" panose="02020603050405020304" pitchFamily="18" charset="0"/>
              </a:rPr>
              <a:t>” (línea 7), y vamos a utilizar el enrutado de la aplicación (línea 10)</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15C56572-C53A-8562-C846-2B70ADD0C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886" y="3358119"/>
            <a:ext cx="9066978" cy="2172380"/>
          </a:xfrm>
          <a:prstGeom prst="rect">
            <a:avLst/>
          </a:prstGeom>
        </p:spPr>
      </p:pic>
    </p:spTree>
    <p:extLst>
      <p:ext uri="{BB962C8B-B14F-4D97-AF65-F5344CB8AC3E}">
        <p14:creationId xmlns:p14="http://schemas.microsoft.com/office/powerpoint/2010/main" val="3271580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053943" cy="1559209"/>
          </a:xfrm>
          <a:prstGeom prst="rect">
            <a:avLst/>
          </a:prstGeom>
          <a:noFill/>
        </p:spPr>
        <p:txBody>
          <a:bodyPr wrap="square" rtlCol="0">
            <a:spAutoFit/>
          </a:bodyPr>
          <a:lstStyle/>
          <a:p>
            <a:pPr>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26: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iremos de nuevo a nuestro archivo “payment.routes.js” vamos a crear unas rutas justo antes de exportar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router</a:t>
            </a:r>
            <a:r>
              <a:rPr lang="es-CO" sz="1800" dirty="0">
                <a:effectLst/>
                <a:latin typeface="Arial" panose="020B0604020202020204" pitchFamily="34" charset="0"/>
                <a:ea typeface="Calibri" panose="020F0502020204030204" pitchFamily="34" charset="0"/>
                <a:cs typeface="Times New Roman" panose="02020603050405020304" pitchFamily="18" charset="0"/>
              </a:rPr>
              <a:t>” (línea 8) y vamos a crear 3 rutas una que servirá para crear la petición (línea 8), otra para recibirla (línea 11) y la última para cancelar la petición (línea 14)</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4AE7878D-6518-F2D4-9AD3-19D4291F02B8}"/>
              </a:ext>
            </a:extLst>
          </p:cNvPr>
          <p:cNvPicPr>
            <a:picLocks noChangeAspect="1"/>
          </p:cNvPicPr>
          <p:nvPr/>
        </p:nvPicPr>
        <p:blipFill>
          <a:blip r:embed="rId3"/>
          <a:stretch>
            <a:fillRect/>
          </a:stretch>
        </p:blipFill>
        <p:spPr>
          <a:xfrm>
            <a:off x="391886" y="3510261"/>
            <a:ext cx="8745733" cy="2915244"/>
          </a:xfrm>
          <a:prstGeom prst="rect">
            <a:avLst/>
          </a:prstGeom>
        </p:spPr>
      </p:pic>
    </p:spTree>
    <p:extLst>
      <p:ext uri="{BB962C8B-B14F-4D97-AF65-F5344CB8AC3E}">
        <p14:creationId xmlns:p14="http://schemas.microsoft.com/office/powerpoint/2010/main" val="17646266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202324" y="1286336"/>
            <a:ext cx="10999076"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27: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iremos a nuestro navegar y vamos a la parte superior donde podremos colocar una dirección.</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A9511279-0179-671A-011B-59568C3EB6CF}"/>
              </a:ext>
            </a:extLst>
          </p:cNvPr>
          <p:cNvPicPr>
            <a:picLocks noChangeAspect="1"/>
          </p:cNvPicPr>
          <p:nvPr/>
        </p:nvPicPr>
        <p:blipFill>
          <a:blip r:embed="rId3"/>
          <a:stretch>
            <a:fillRect/>
          </a:stretch>
        </p:blipFill>
        <p:spPr>
          <a:xfrm>
            <a:off x="202324" y="2677237"/>
            <a:ext cx="11238179" cy="670120"/>
          </a:xfrm>
          <a:prstGeom prst="rect">
            <a:avLst/>
          </a:prstGeom>
        </p:spPr>
      </p:pic>
    </p:spTree>
    <p:extLst>
      <p:ext uri="{BB962C8B-B14F-4D97-AF65-F5344CB8AC3E}">
        <p14:creationId xmlns:p14="http://schemas.microsoft.com/office/powerpoint/2010/main" val="33290404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4" y="1573427"/>
            <a:ext cx="6498773" cy="1069075"/>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28: </a:t>
            </a:r>
            <a:r>
              <a:rPr lang="es-CO" sz="1800" dirty="0">
                <a:effectLst/>
                <a:latin typeface="Arial" panose="020B0604020202020204" pitchFamily="34" charset="0"/>
                <a:ea typeface="Calibri" panose="020F0502020204030204" pitchFamily="34" charset="0"/>
                <a:cs typeface="Times New Roman" panose="02020603050405020304" pitchFamily="18" charset="0"/>
              </a:rPr>
              <a:t>Vamos a buscar “localhost:3000/</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create-order</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CO" sz="1800" dirty="0">
                <a:effectLst/>
                <a:latin typeface="Arial" panose="020B0604020202020204" pitchFamily="34" charset="0"/>
                <a:ea typeface="Calibri" panose="020F0502020204030204" pitchFamily="34" charset="0"/>
                <a:cs typeface="Times New Roman" panose="02020603050405020304" pitchFamily="18" charset="0"/>
              </a:rPr>
              <a:t>PD: Para visualizar nuestro proyecto siempre vas a requerir tener el servidor activado.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9C55B835-B7D2-AC81-F9F3-AADB9989A615}"/>
              </a:ext>
            </a:extLst>
          </p:cNvPr>
          <p:cNvPicPr>
            <a:picLocks noChangeAspect="1"/>
          </p:cNvPicPr>
          <p:nvPr/>
        </p:nvPicPr>
        <p:blipFill>
          <a:blip r:embed="rId3"/>
          <a:stretch>
            <a:fillRect/>
          </a:stretch>
        </p:blipFill>
        <p:spPr>
          <a:xfrm>
            <a:off x="391885" y="3561037"/>
            <a:ext cx="10584598" cy="1196068"/>
          </a:xfrm>
          <a:prstGeom prst="rect">
            <a:avLst/>
          </a:prstGeom>
        </p:spPr>
      </p:pic>
    </p:spTree>
    <p:extLst>
      <p:ext uri="{BB962C8B-B14F-4D97-AF65-F5344CB8AC3E}">
        <p14:creationId xmlns:p14="http://schemas.microsoft.com/office/powerpoint/2010/main" val="28274714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3739243"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29: </a:t>
            </a:r>
            <a:r>
              <a:rPr lang="es-CO" sz="1800" dirty="0">
                <a:effectLst/>
                <a:latin typeface="Arial" panose="020B0604020202020204" pitchFamily="34" charset="0"/>
                <a:ea typeface="Calibri" panose="020F0502020204030204" pitchFamily="34" charset="0"/>
                <a:cs typeface="Times New Roman" panose="02020603050405020304" pitchFamily="18" charset="0"/>
              </a:rPr>
              <a:t>Podemos ver que en la ruta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create-order</a:t>
            </a:r>
            <a:r>
              <a:rPr lang="es-CO" sz="1800" dirty="0">
                <a:effectLst/>
                <a:latin typeface="Arial" panose="020B0604020202020204" pitchFamily="34" charset="0"/>
                <a:ea typeface="Calibri" panose="020F0502020204030204" pitchFamily="34" charset="0"/>
                <a:cs typeface="Times New Roman" panose="02020603050405020304" pitchFamily="18" charset="0"/>
              </a:rPr>
              <a:t>) sale el mensaje que hemos puesto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10;&#10;Descripción generada automáticamente">
            <a:extLst>
              <a:ext uri="{FF2B5EF4-FFF2-40B4-BE49-F238E27FC236}">
                <a16:creationId xmlns:a16="http://schemas.microsoft.com/office/drawing/2014/main" id="{6E9E7736-58AC-2AB7-534E-FBA31BED9BE8}"/>
              </a:ext>
            </a:extLst>
          </p:cNvPr>
          <p:cNvPicPr>
            <a:picLocks noChangeAspect="1"/>
          </p:cNvPicPr>
          <p:nvPr/>
        </p:nvPicPr>
        <p:blipFill>
          <a:blip r:embed="rId3"/>
          <a:stretch>
            <a:fillRect/>
          </a:stretch>
        </p:blipFill>
        <p:spPr>
          <a:xfrm>
            <a:off x="2907528" y="2755013"/>
            <a:ext cx="9178356" cy="2355829"/>
          </a:xfrm>
          <a:prstGeom prst="rect">
            <a:avLst/>
          </a:prstGeom>
        </p:spPr>
      </p:pic>
    </p:spTree>
    <p:extLst>
      <p:ext uri="{BB962C8B-B14F-4D97-AF65-F5344CB8AC3E}">
        <p14:creationId xmlns:p14="http://schemas.microsoft.com/office/powerpoint/2010/main" val="8642658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30: </a:t>
            </a:r>
            <a:r>
              <a:rPr lang="es-CO" sz="1800" dirty="0">
                <a:effectLst/>
                <a:latin typeface="Arial" panose="020B0604020202020204" pitchFamily="34" charset="0"/>
                <a:ea typeface="Calibri" panose="020F0502020204030204" pitchFamily="34" charset="0"/>
                <a:cs typeface="Times New Roman" panose="02020603050405020304" pitchFamily="18" charset="0"/>
              </a:rPr>
              <a:t>También funciona en la ruta (capture-</a:t>
            </a:r>
            <a:r>
              <a:rPr lang="es-CO" sz="1800" dirty="0" err="1">
                <a:effectLst/>
                <a:latin typeface="Arial" panose="020B0604020202020204" pitchFamily="34" charset="0"/>
                <a:ea typeface="Calibri" panose="020F0502020204030204" pitchFamily="34" charset="0"/>
                <a:cs typeface="Times New Roman" panose="02020603050405020304" pitchFamily="18" charset="0"/>
              </a:rPr>
              <a:t>order</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10;&#10;Descripción generada automáticamente">
            <a:extLst>
              <a:ext uri="{FF2B5EF4-FFF2-40B4-BE49-F238E27FC236}">
                <a16:creationId xmlns:a16="http://schemas.microsoft.com/office/drawing/2014/main" id="{27EDE4A8-EB2A-0BC1-526F-BF90CB86D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9619" y="2458651"/>
            <a:ext cx="8132071" cy="2343830"/>
          </a:xfrm>
          <a:prstGeom prst="rect">
            <a:avLst/>
          </a:prstGeom>
        </p:spPr>
      </p:pic>
    </p:spTree>
    <p:extLst>
      <p:ext uri="{BB962C8B-B14F-4D97-AF65-F5344CB8AC3E}">
        <p14:creationId xmlns:p14="http://schemas.microsoft.com/office/powerpoint/2010/main" val="39949925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5704114" cy="373757"/>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rPr>
              <a:t>Paso 31: </a:t>
            </a:r>
            <a:r>
              <a:rPr lang="es-CO" sz="1800" dirty="0">
                <a:effectLst/>
                <a:latin typeface="Arial" panose="020B0604020202020204" pitchFamily="34" charset="0"/>
                <a:ea typeface="Calibri" panose="020F0502020204030204" pitchFamily="34" charset="0"/>
              </a:rPr>
              <a:t>También funciona en (cancel-</a:t>
            </a:r>
            <a:r>
              <a:rPr lang="es-CO" sz="1800" dirty="0" err="1">
                <a:effectLst/>
                <a:latin typeface="Arial" panose="020B0604020202020204" pitchFamily="34" charset="0"/>
                <a:ea typeface="Calibri" panose="020F0502020204030204" pitchFamily="34" charset="0"/>
              </a:rPr>
              <a:t>order</a:t>
            </a:r>
            <a:r>
              <a:rPr lang="es-CO" sz="1800" dirty="0">
                <a:effectLst/>
                <a:latin typeface="Arial" panose="020B0604020202020204" pitchFamily="34" charset="0"/>
                <a:ea typeface="Calibri" panose="020F0502020204030204" pitchFamily="34"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Aplicación&#10;&#10;Descripción generada automáticamente">
            <a:extLst>
              <a:ext uri="{FF2B5EF4-FFF2-40B4-BE49-F238E27FC236}">
                <a16:creationId xmlns:a16="http://schemas.microsoft.com/office/drawing/2014/main" id="{56D3E0A5-A448-027E-C834-54BCB84265B4}"/>
              </a:ext>
            </a:extLst>
          </p:cNvPr>
          <p:cNvPicPr>
            <a:picLocks noChangeAspect="1"/>
          </p:cNvPicPr>
          <p:nvPr/>
        </p:nvPicPr>
        <p:blipFill>
          <a:blip r:embed="rId3"/>
          <a:stretch>
            <a:fillRect/>
          </a:stretch>
        </p:blipFill>
        <p:spPr>
          <a:xfrm>
            <a:off x="391886" y="2797789"/>
            <a:ext cx="6443490" cy="1601561"/>
          </a:xfrm>
          <a:prstGeom prst="rect">
            <a:avLst/>
          </a:prstGeom>
        </p:spPr>
      </p:pic>
    </p:spTree>
    <p:extLst>
      <p:ext uri="{BB962C8B-B14F-4D97-AF65-F5344CB8AC3E}">
        <p14:creationId xmlns:p14="http://schemas.microsoft.com/office/powerpoint/2010/main" val="25714134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1262846"/>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32: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regresar a visual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studio</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code</a:t>
            </a:r>
            <a:r>
              <a:rPr lang="es-CO" sz="1800" dirty="0">
                <a:effectLst/>
                <a:latin typeface="Arial" panose="020B0604020202020204" pitchFamily="34" charset="0"/>
                <a:ea typeface="Calibri" panose="020F0502020204030204" pitchFamily="34" charset="0"/>
                <a:cs typeface="Times New Roman" panose="02020603050405020304" pitchFamily="18" charset="0"/>
              </a:rPr>
              <a:t> y vamos a buscar la carpeta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controller</a:t>
            </a:r>
            <a:r>
              <a:rPr lang="es-CO" sz="1800" dirty="0">
                <a:effectLst/>
                <a:latin typeface="Arial" panose="020B0604020202020204" pitchFamily="34" charset="0"/>
                <a:ea typeface="Calibri" panose="020F0502020204030204" pitchFamily="34" charset="0"/>
                <a:cs typeface="Times New Roman" panose="02020603050405020304" pitchFamily="18" charset="0"/>
              </a:rPr>
              <a:t>” y vamos a crear un nuevo archivo.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10;&#10;Descripción generada automáticamente">
            <a:extLst>
              <a:ext uri="{FF2B5EF4-FFF2-40B4-BE49-F238E27FC236}">
                <a16:creationId xmlns:a16="http://schemas.microsoft.com/office/drawing/2014/main" id="{F6800966-A573-1C2A-17A9-600E6C3030F7}"/>
              </a:ext>
            </a:extLst>
          </p:cNvPr>
          <p:cNvPicPr>
            <a:picLocks noChangeAspect="1"/>
          </p:cNvPicPr>
          <p:nvPr/>
        </p:nvPicPr>
        <p:blipFill rotWithShape="1">
          <a:blip r:embed="rId3"/>
          <a:srcRect r="1466" b="42058"/>
          <a:stretch/>
        </p:blipFill>
        <p:spPr bwMode="auto">
          <a:xfrm>
            <a:off x="4718957" y="1788531"/>
            <a:ext cx="6054540" cy="33815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70969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E9D7A1C-280B-BAD5-6B6A-D456AD5C74E7}"/>
              </a:ext>
            </a:extLst>
          </p:cNvPr>
          <p:cNvPicPr>
            <a:picLocks noChangeAspect="1"/>
          </p:cNvPicPr>
          <p:nvPr/>
        </p:nvPicPr>
        <p:blipFill rotWithShape="1">
          <a:blip r:embed="rId3"/>
          <a:srcRect l="9438" r="35871"/>
          <a:stretch/>
        </p:blipFill>
        <p:spPr bwMode="auto">
          <a:xfrm>
            <a:off x="6536872" y="1177061"/>
            <a:ext cx="4743293" cy="5241471"/>
          </a:xfrm>
          <a:prstGeom prst="rect">
            <a:avLst/>
          </a:prstGeom>
          <a:ln>
            <a:noFill/>
          </a:ln>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B65FDE73-C641-1100-C209-6B5902DCC3EC}"/>
              </a:ext>
            </a:extLst>
          </p:cNvPr>
          <p:cNvSpPr/>
          <p:nvPr/>
        </p:nvSpPr>
        <p:spPr>
          <a:xfrm>
            <a:off x="642601" y="2322943"/>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642601" y="552429"/>
            <a:ext cx="3969703" cy="151230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rgbClr val="38AA00"/>
                </a:solidFill>
                <a:latin typeface="Work Sans Light" pitchFamily="2" charset="77"/>
              </a:rPr>
              <a:t>Proceso instalación VS </a:t>
            </a:r>
            <a:r>
              <a:rPr lang="es-CO" dirty="0" err="1">
                <a:solidFill>
                  <a:srgbClr val="38AA00"/>
                </a:solidFill>
                <a:latin typeface="Work Sans Light" pitchFamily="2" charset="77"/>
              </a:rPr>
              <a:t>Code</a:t>
            </a:r>
            <a:endParaRPr lang="es-CO" dirty="0">
              <a:solidFill>
                <a:srgbClr val="38AA00"/>
              </a:solidFill>
              <a:latin typeface="Work Sans Light" pitchFamily="2" charset="77"/>
            </a:endParaRPr>
          </a:p>
        </p:txBody>
      </p:sp>
      <p:sp>
        <p:nvSpPr>
          <p:cNvPr id="7" name="CuadroTexto 6">
            <a:extLst>
              <a:ext uri="{FF2B5EF4-FFF2-40B4-BE49-F238E27FC236}">
                <a16:creationId xmlns:a16="http://schemas.microsoft.com/office/drawing/2014/main" id="{FBAA83CA-F5E1-3945-40AB-1CB1B233A0BF}"/>
              </a:ext>
            </a:extLst>
          </p:cNvPr>
          <p:cNvSpPr txBox="1"/>
          <p:nvPr/>
        </p:nvSpPr>
        <p:spPr>
          <a:xfrm>
            <a:off x="515516" y="2928392"/>
            <a:ext cx="4223871" cy="869405"/>
          </a:xfrm>
          <a:prstGeom prst="rect">
            <a:avLst/>
          </a:prstGeom>
          <a:noFill/>
        </p:spPr>
        <p:txBody>
          <a:bodyPr wrap="square" rtlCol="0">
            <a:spAutoFit/>
          </a:bodyPr>
          <a:lstStyle/>
          <a:p>
            <a:pPr algn="just">
              <a:lnSpc>
                <a:spcPct val="107000"/>
              </a:lnSpc>
              <a:spcAft>
                <a:spcPts val="800"/>
              </a:spcAft>
            </a:pPr>
            <a:r>
              <a:rPr lang="es-CO" sz="1600" b="1" dirty="0">
                <a:effectLst/>
                <a:latin typeface="Arial" panose="020B0604020202020204" pitchFamily="34" charset="0"/>
                <a:ea typeface="Calibri" panose="020F0502020204030204" pitchFamily="34" charset="0"/>
                <a:cs typeface="Times New Roman" panose="02020603050405020304" pitchFamily="18" charset="0"/>
              </a:rPr>
              <a:t>Paso 1: </a:t>
            </a:r>
            <a:r>
              <a:rPr lang="es-CO" sz="1600" dirty="0">
                <a:effectLst/>
                <a:latin typeface="Arial" panose="020B0604020202020204" pitchFamily="34" charset="0"/>
                <a:ea typeface="Calibri" panose="020F0502020204030204" pitchFamily="34" charset="0"/>
                <a:cs typeface="Times New Roman" panose="02020603050405020304" pitchFamily="18" charset="0"/>
              </a:rPr>
              <a:t>Escribimos en Google “Visual Studio </a:t>
            </a:r>
            <a:r>
              <a:rPr lang="es-CO" sz="1600" dirty="0" err="1">
                <a:effectLst/>
                <a:latin typeface="Arial" panose="020B0604020202020204" pitchFamily="34" charset="0"/>
                <a:ea typeface="Calibri" panose="020F0502020204030204" pitchFamily="34" charset="0"/>
                <a:cs typeface="Times New Roman" panose="02020603050405020304" pitchFamily="18" charset="0"/>
              </a:rPr>
              <a:t>Code</a:t>
            </a:r>
            <a:r>
              <a:rPr lang="es-CO" sz="1600" dirty="0">
                <a:effectLst/>
                <a:latin typeface="Arial" panose="020B0604020202020204" pitchFamily="34" charset="0"/>
                <a:ea typeface="Calibri" panose="020F0502020204030204" pitchFamily="34" charset="0"/>
                <a:cs typeface="Times New Roman" panose="02020603050405020304" pitchFamily="18" charset="0"/>
              </a:rPr>
              <a:t>” y seleccionamos donde dice “</a:t>
            </a:r>
            <a:r>
              <a:rPr lang="es-CO" sz="1600" dirty="0" err="1">
                <a:effectLst/>
                <a:latin typeface="Arial" panose="020B0604020202020204" pitchFamily="34" charset="0"/>
                <a:ea typeface="Calibri" panose="020F0502020204030204" pitchFamily="34" charset="0"/>
                <a:cs typeface="Times New Roman" panose="02020603050405020304" pitchFamily="18" charset="0"/>
              </a:rPr>
              <a:t>Download</a:t>
            </a:r>
            <a:r>
              <a:rPr lang="es-CO" sz="1600" dirty="0">
                <a:effectLst/>
                <a:latin typeface="Arial" panose="020B0604020202020204" pitchFamily="34" charset="0"/>
                <a:ea typeface="Calibri" panose="020F0502020204030204" pitchFamily="34" charset="0"/>
                <a:cs typeface="Times New Roman" panose="02020603050405020304" pitchFamily="18" charset="0"/>
              </a:rPr>
              <a:t>”.</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697036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33: </a:t>
            </a:r>
            <a:r>
              <a:rPr lang="es-CO" sz="1800" dirty="0">
                <a:effectLst/>
                <a:latin typeface="Arial" panose="020B0604020202020204" pitchFamily="34" charset="0"/>
                <a:ea typeface="Calibri" panose="020F0502020204030204" pitchFamily="34" charset="0"/>
                <a:cs typeface="Times New Roman" panose="02020603050405020304" pitchFamily="18" charset="0"/>
              </a:rPr>
              <a:t>El archivo lo llamaremos “payment.controller.js”</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10;&#10;Descripción generada automáticamente">
            <a:extLst>
              <a:ext uri="{FF2B5EF4-FFF2-40B4-BE49-F238E27FC236}">
                <a16:creationId xmlns:a16="http://schemas.microsoft.com/office/drawing/2014/main" id="{0DBE77AE-1A39-5721-E1F2-5C23CB961D0C}"/>
              </a:ext>
            </a:extLst>
          </p:cNvPr>
          <p:cNvPicPr>
            <a:picLocks noChangeAspect="1"/>
          </p:cNvPicPr>
          <p:nvPr/>
        </p:nvPicPr>
        <p:blipFill>
          <a:blip r:embed="rId3"/>
          <a:stretch>
            <a:fillRect/>
          </a:stretch>
        </p:blipFill>
        <p:spPr>
          <a:xfrm>
            <a:off x="3046820" y="2458651"/>
            <a:ext cx="7078495" cy="2413907"/>
          </a:xfrm>
          <a:prstGeom prst="rect">
            <a:avLst/>
          </a:prstGeom>
        </p:spPr>
      </p:pic>
    </p:spTree>
    <p:extLst>
      <p:ext uri="{BB962C8B-B14F-4D97-AF65-F5344CB8AC3E}">
        <p14:creationId xmlns:p14="http://schemas.microsoft.com/office/powerpoint/2010/main" val="34506094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1262846"/>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34: </a:t>
            </a:r>
            <a:r>
              <a:rPr lang="es-CO" sz="1800" dirty="0">
                <a:effectLst/>
                <a:latin typeface="Arial" panose="020B0604020202020204" pitchFamily="34" charset="0"/>
                <a:ea typeface="Calibri" panose="020F0502020204030204" pitchFamily="34" charset="0"/>
                <a:cs typeface="Times New Roman" panose="02020603050405020304" pitchFamily="18" charset="0"/>
              </a:rPr>
              <a:t>Volvemos a nuestro archivo “payment.routes.js” y vamos a quitar lo que esta seleccionado para colocarlo en un controlador.</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5EB1B074-87ED-8AB9-E3DE-4BB917DDBB73}"/>
              </a:ext>
            </a:extLst>
          </p:cNvPr>
          <p:cNvPicPr>
            <a:picLocks noChangeAspect="1"/>
          </p:cNvPicPr>
          <p:nvPr/>
        </p:nvPicPr>
        <p:blipFill>
          <a:blip r:embed="rId3"/>
          <a:stretch>
            <a:fillRect/>
          </a:stretch>
        </p:blipFill>
        <p:spPr>
          <a:xfrm>
            <a:off x="391886" y="3149802"/>
            <a:ext cx="9678062" cy="2460580"/>
          </a:xfrm>
          <a:prstGeom prst="rect">
            <a:avLst/>
          </a:prstGeom>
        </p:spPr>
      </p:pic>
    </p:spTree>
    <p:extLst>
      <p:ext uri="{BB962C8B-B14F-4D97-AF65-F5344CB8AC3E}">
        <p14:creationId xmlns:p14="http://schemas.microsoft.com/office/powerpoint/2010/main" val="40563619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5176157" cy="373757"/>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35: </a:t>
            </a:r>
            <a:r>
              <a:rPr lang="es-CO" sz="1800" dirty="0">
                <a:effectLst/>
                <a:latin typeface="Arial" panose="020B0604020202020204" pitchFamily="34" charset="0"/>
                <a:ea typeface="Calibri" panose="020F0502020204030204" pitchFamily="34" charset="0"/>
                <a:cs typeface="Times New Roman" panose="02020603050405020304" pitchFamily="18" charset="0"/>
              </a:rPr>
              <a:t>Así debe de quedar.</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CB26A649-2FF7-56E6-3FDD-01DEA8114705}"/>
              </a:ext>
            </a:extLst>
          </p:cNvPr>
          <p:cNvPicPr>
            <a:picLocks noChangeAspect="1"/>
          </p:cNvPicPr>
          <p:nvPr/>
        </p:nvPicPr>
        <p:blipFill>
          <a:blip r:embed="rId3"/>
          <a:stretch>
            <a:fillRect/>
          </a:stretch>
        </p:blipFill>
        <p:spPr>
          <a:xfrm>
            <a:off x="270828" y="2370409"/>
            <a:ext cx="8001000" cy="3200400"/>
          </a:xfrm>
          <a:prstGeom prst="rect">
            <a:avLst/>
          </a:prstGeom>
        </p:spPr>
      </p:pic>
    </p:spTree>
    <p:extLst>
      <p:ext uri="{BB962C8B-B14F-4D97-AF65-F5344CB8AC3E}">
        <p14:creationId xmlns:p14="http://schemas.microsoft.com/office/powerpoint/2010/main" val="8253023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8745733"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36: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iremos a nuestro archivo “payment.controller.js” y vamos a exportar las rutas como funciones (línea 2, 5 y 8) recuerda que una ruta es para crear (línea 2) otra para capturar la orden (línea 5) y la última para cancelar el pago (línea 8)</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86BC7A28-DC86-1343-E042-5690B3B82C8C}"/>
              </a:ext>
            </a:extLst>
          </p:cNvPr>
          <p:cNvPicPr>
            <a:picLocks noChangeAspect="1"/>
          </p:cNvPicPr>
          <p:nvPr/>
        </p:nvPicPr>
        <p:blipFill>
          <a:blip r:embed="rId3"/>
          <a:stretch>
            <a:fillRect/>
          </a:stretch>
        </p:blipFill>
        <p:spPr>
          <a:xfrm>
            <a:off x="391886" y="3611338"/>
            <a:ext cx="10935030" cy="2332262"/>
          </a:xfrm>
          <a:prstGeom prst="rect">
            <a:avLst/>
          </a:prstGeom>
        </p:spPr>
      </p:pic>
    </p:spTree>
    <p:extLst>
      <p:ext uri="{BB962C8B-B14F-4D97-AF65-F5344CB8AC3E}">
        <p14:creationId xmlns:p14="http://schemas.microsoft.com/office/powerpoint/2010/main" val="34240784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870371"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37: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iremos a nuestro archivo de rutas de nuevo “payment.routes.js” y vamos a importar las funciones que acabamos de crear (línea 5 hasta la 9), recuerda tener cuidado con la ruta (línea 9)</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873292AC-ED9C-67D0-C182-C6FD9BDFBCC7}"/>
              </a:ext>
            </a:extLst>
          </p:cNvPr>
          <p:cNvPicPr>
            <a:picLocks noChangeAspect="1"/>
          </p:cNvPicPr>
          <p:nvPr/>
        </p:nvPicPr>
        <p:blipFill>
          <a:blip r:embed="rId3"/>
          <a:stretch>
            <a:fillRect/>
          </a:stretch>
        </p:blipFill>
        <p:spPr>
          <a:xfrm>
            <a:off x="391886" y="2755014"/>
            <a:ext cx="9513176" cy="3333594"/>
          </a:xfrm>
          <a:prstGeom prst="rect">
            <a:avLst/>
          </a:prstGeom>
        </p:spPr>
      </p:pic>
    </p:spTree>
    <p:extLst>
      <p:ext uri="{BB962C8B-B14F-4D97-AF65-F5344CB8AC3E}">
        <p14:creationId xmlns:p14="http://schemas.microsoft.com/office/powerpoint/2010/main" val="15991056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38: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llamar las funciones (línea 15, 18 y 21)</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2E5129F2-42E6-8389-4D95-F2BA642BB38A}"/>
              </a:ext>
            </a:extLst>
          </p:cNvPr>
          <p:cNvPicPr>
            <a:picLocks noChangeAspect="1"/>
          </p:cNvPicPr>
          <p:nvPr/>
        </p:nvPicPr>
        <p:blipFill>
          <a:blip r:embed="rId3"/>
          <a:stretch>
            <a:fillRect/>
          </a:stretch>
        </p:blipFill>
        <p:spPr>
          <a:xfrm>
            <a:off x="391886" y="2774164"/>
            <a:ext cx="11042002" cy="1970269"/>
          </a:xfrm>
          <a:prstGeom prst="rect">
            <a:avLst/>
          </a:prstGeom>
        </p:spPr>
      </p:pic>
    </p:spTree>
    <p:extLst>
      <p:ext uri="{BB962C8B-B14F-4D97-AF65-F5344CB8AC3E}">
        <p14:creationId xmlns:p14="http://schemas.microsoft.com/office/powerpoint/2010/main" val="21482491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5704114"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39:  </a:t>
            </a:r>
            <a:r>
              <a:rPr lang="es-CO" sz="1800" dirty="0">
                <a:effectLst/>
                <a:latin typeface="Arial" panose="020B0604020202020204" pitchFamily="34" charset="0"/>
                <a:ea typeface="Calibri" panose="020F0502020204030204" pitchFamily="34" charset="0"/>
                <a:cs typeface="Times New Roman" panose="02020603050405020304" pitchFamily="18" charset="0"/>
              </a:rPr>
              <a:t>Podemos ver que sigue funcionando correctamente.</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agen 6" descr="Interfaz de usuario gráfica, Texto, Aplicación, Chat o mensaje de texto&#10;&#10;Descripción generada automáticamente">
            <a:extLst>
              <a:ext uri="{FF2B5EF4-FFF2-40B4-BE49-F238E27FC236}">
                <a16:creationId xmlns:a16="http://schemas.microsoft.com/office/drawing/2014/main" id="{18233144-ECC2-B11B-3A31-D9AC93EBF1C6}"/>
              </a:ext>
            </a:extLst>
          </p:cNvPr>
          <p:cNvPicPr>
            <a:picLocks noChangeAspect="1"/>
          </p:cNvPicPr>
          <p:nvPr/>
        </p:nvPicPr>
        <p:blipFill>
          <a:blip r:embed="rId3"/>
          <a:stretch>
            <a:fillRect/>
          </a:stretch>
        </p:blipFill>
        <p:spPr>
          <a:xfrm>
            <a:off x="391886" y="2669720"/>
            <a:ext cx="9429498" cy="2718707"/>
          </a:xfrm>
          <a:prstGeom prst="rect">
            <a:avLst/>
          </a:prstGeom>
        </p:spPr>
      </p:pic>
    </p:spTree>
    <p:extLst>
      <p:ext uri="{BB962C8B-B14F-4D97-AF65-F5344CB8AC3E}">
        <p14:creationId xmlns:p14="http://schemas.microsoft.com/office/powerpoint/2010/main" val="35555048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40: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dentro de nuestra carpeta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config</a:t>
            </a:r>
            <a:r>
              <a:rPr lang="es-CO" sz="1800" dirty="0">
                <a:effectLst/>
                <a:latin typeface="Arial" panose="020B0604020202020204" pitchFamily="34" charset="0"/>
                <a:ea typeface="Calibri" panose="020F0502020204030204" pitchFamily="34" charset="0"/>
                <a:cs typeface="Times New Roman" panose="02020603050405020304" pitchFamily="18" charset="0"/>
              </a:rPr>
              <a:t>” vamos a crear un nuevo archivo llamado “config.js”</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Aplicación&#10;&#10;Descripción generada automáticamente">
            <a:extLst>
              <a:ext uri="{FF2B5EF4-FFF2-40B4-BE49-F238E27FC236}">
                <a16:creationId xmlns:a16="http://schemas.microsoft.com/office/drawing/2014/main" id="{A069D0AE-0428-B922-1A46-FCA2B324F36A}"/>
              </a:ext>
            </a:extLst>
          </p:cNvPr>
          <p:cNvPicPr>
            <a:picLocks noChangeAspect="1"/>
          </p:cNvPicPr>
          <p:nvPr/>
        </p:nvPicPr>
        <p:blipFill>
          <a:blip r:embed="rId3"/>
          <a:stretch>
            <a:fillRect/>
          </a:stretch>
        </p:blipFill>
        <p:spPr>
          <a:xfrm>
            <a:off x="3426244" y="2613662"/>
            <a:ext cx="6662943" cy="2978649"/>
          </a:xfrm>
          <a:prstGeom prst="rect">
            <a:avLst/>
          </a:prstGeom>
        </p:spPr>
      </p:pic>
    </p:spTree>
    <p:extLst>
      <p:ext uri="{BB962C8B-B14F-4D97-AF65-F5344CB8AC3E}">
        <p14:creationId xmlns:p14="http://schemas.microsoft.com/office/powerpoint/2010/main" val="35559554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707085" cy="1559209"/>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41: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asegurarnos de que estemos dentro de la carpeta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config</a:t>
            </a:r>
            <a:r>
              <a:rPr lang="es-CO" sz="1800" dirty="0">
                <a:effectLst/>
                <a:latin typeface="Arial" panose="020B0604020202020204" pitchFamily="34" charset="0"/>
                <a:ea typeface="Calibri" panose="020F0502020204030204" pitchFamily="34" charset="0"/>
                <a:cs typeface="Times New Roman" panose="02020603050405020304" pitchFamily="18" charset="0"/>
              </a:rPr>
              <a:t>” y no dentro de la carpeta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enviroment</a:t>
            </a:r>
            <a:r>
              <a:rPr lang="es-CO" sz="1800" dirty="0">
                <a:effectLst/>
                <a:latin typeface="Arial" panose="020B0604020202020204" pitchFamily="34" charset="0"/>
                <a:ea typeface="Calibri" panose="020F0502020204030204" pitchFamily="34" charset="0"/>
                <a:cs typeface="Times New Roman" panose="02020603050405020304" pitchFamily="18" charset="0"/>
              </a:rPr>
              <a:t>”, además vamos a exportar una constante llamada “PORT” que será “3000” (línea 2) y vamos a exportar otra constante que va a combinar la ruta con el puerto (línea 5), la llamaremos “HOST”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F22976E9-BB97-FE83-4FC3-C5D9039574D1}"/>
              </a:ext>
            </a:extLst>
          </p:cNvPr>
          <p:cNvPicPr>
            <a:picLocks noChangeAspect="1"/>
          </p:cNvPicPr>
          <p:nvPr/>
        </p:nvPicPr>
        <p:blipFill>
          <a:blip r:embed="rId3"/>
          <a:stretch>
            <a:fillRect/>
          </a:stretch>
        </p:blipFill>
        <p:spPr>
          <a:xfrm>
            <a:off x="391886" y="4103116"/>
            <a:ext cx="11366359" cy="1941978"/>
          </a:xfrm>
          <a:prstGeom prst="rect">
            <a:avLst/>
          </a:prstGeom>
        </p:spPr>
      </p:pic>
    </p:spTree>
    <p:extLst>
      <p:ext uri="{BB962C8B-B14F-4D97-AF65-F5344CB8AC3E}">
        <p14:creationId xmlns:p14="http://schemas.microsoft.com/office/powerpoint/2010/main" val="17844847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5274128"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42: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iremos a nuestro archivo “index.js” y vamos a importar la constante “PORT” (línea 8) como siempre cuidado con la ruta.</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DC16D256-961C-46CC-A56D-14F14F37448F}"/>
              </a:ext>
            </a:extLst>
          </p:cNvPr>
          <p:cNvPicPr>
            <a:picLocks noChangeAspect="1"/>
          </p:cNvPicPr>
          <p:nvPr/>
        </p:nvPicPr>
        <p:blipFill>
          <a:blip r:embed="rId3"/>
          <a:stretch>
            <a:fillRect/>
          </a:stretch>
        </p:blipFill>
        <p:spPr>
          <a:xfrm>
            <a:off x="391886" y="3051377"/>
            <a:ext cx="10365026" cy="2559005"/>
          </a:xfrm>
          <a:prstGeom prst="rect">
            <a:avLst/>
          </a:prstGeom>
        </p:spPr>
      </p:pic>
    </p:spTree>
    <p:extLst>
      <p:ext uri="{BB962C8B-B14F-4D97-AF65-F5344CB8AC3E}">
        <p14:creationId xmlns:p14="http://schemas.microsoft.com/office/powerpoint/2010/main" val="2218858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175432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5400" b="1" dirty="0">
                <a:solidFill>
                  <a:schemeClr val="accent1"/>
                </a:solidFill>
                <a:latin typeface="Work Sans Light" pitchFamily="2" charset="77"/>
              </a:rPr>
              <a:t>P</a:t>
            </a:r>
            <a:r>
              <a:rPr lang="es-CO" sz="5400" b="1" dirty="0" err="1">
                <a:solidFill>
                  <a:schemeClr val="accent1"/>
                </a:solidFill>
                <a:latin typeface="Work Sans Light" pitchFamily="2" charset="77"/>
              </a:rPr>
              <a:t>roceso</a:t>
            </a:r>
            <a:r>
              <a:rPr lang="es-CO" sz="5400" b="1" dirty="0">
                <a:solidFill>
                  <a:schemeClr val="accent1"/>
                </a:solidFill>
                <a:latin typeface="Work Sans Light" pitchFamily="2" charset="77"/>
              </a:rPr>
              <a:t> instalación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rPr>
              <a:t>VS </a:t>
            </a:r>
            <a:r>
              <a:rPr kumimoji="0" lang="es-CO" sz="5400" b="1" i="0" u="none" strike="noStrike" kern="1200" cap="none" spc="0" normalizeH="0" baseline="0" noProof="0" dirty="0" err="1">
                <a:ln>
                  <a:noFill/>
                </a:ln>
                <a:solidFill>
                  <a:schemeClr val="accent1"/>
                </a:solidFill>
                <a:effectLst/>
                <a:uLnTx/>
                <a:uFillTx/>
                <a:latin typeface="Work Sans Light" pitchFamily="2" charset="77"/>
                <a:ea typeface="+mn-ea"/>
                <a:cs typeface="+mn-cs"/>
              </a:rPr>
              <a:t>Code</a:t>
            </a:r>
            <a:endPar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541599" y="2063460"/>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2433126"/>
            <a:ext cx="6008914" cy="862800"/>
          </a:xfrm>
          <a:prstGeom prst="rect">
            <a:avLst/>
          </a:prstGeom>
          <a:noFill/>
        </p:spPr>
        <p:txBody>
          <a:bodyPr wrap="square" rtlCol="0">
            <a:spAutoFit/>
          </a:bodyPr>
          <a:lstStyle/>
          <a:p>
            <a:pPr algn="just">
              <a:lnSpc>
                <a:spcPct val="107000"/>
              </a:lnSpc>
              <a:spcAft>
                <a:spcPts val="800"/>
              </a:spcAft>
            </a:pPr>
            <a:r>
              <a:rPr lang="es-CO" sz="2400" b="1" dirty="0">
                <a:effectLst/>
                <a:latin typeface="Arial" panose="020B0604020202020204" pitchFamily="34" charset="0"/>
                <a:ea typeface="Calibri" panose="020F0502020204030204" pitchFamily="34" charset="0"/>
                <a:cs typeface="Times New Roman" panose="02020603050405020304" pitchFamily="18" charset="0"/>
              </a:rPr>
              <a:t>Paso 2: </a:t>
            </a:r>
            <a:r>
              <a:rPr lang="es-CO" sz="2400" dirty="0">
                <a:effectLst/>
                <a:latin typeface="Arial" panose="020B0604020202020204" pitchFamily="34" charset="0"/>
                <a:ea typeface="Calibri" panose="020F0502020204030204" pitchFamily="34" charset="0"/>
                <a:cs typeface="Times New Roman" panose="02020603050405020304" pitchFamily="18" charset="0"/>
              </a:rPr>
              <a:t>Seleccionamos el sistema operativo que tenemos y lo descargamos.</a:t>
            </a:r>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6C0F7D07-5C0F-FD64-92D9-56897B74122B}"/>
              </a:ext>
            </a:extLst>
          </p:cNvPr>
          <p:cNvPicPr>
            <a:picLocks noChangeAspect="1"/>
          </p:cNvPicPr>
          <p:nvPr/>
        </p:nvPicPr>
        <p:blipFill rotWithShape="1">
          <a:blip r:embed="rId3"/>
          <a:srcRect t="15642" r="2648"/>
          <a:stretch/>
        </p:blipFill>
        <p:spPr>
          <a:xfrm>
            <a:off x="6903285" y="3217956"/>
            <a:ext cx="5288715" cy="2881340"/>
          </a:xfrm>
          <a:prstGeom prst="rect">
            <a:avLst/>
          </a:prstGeom>
          <a:ln>
            <a:solidFill>
              <a:schemeClr val="tx1"/>
            </a:solidFill>
          </a:ln>
        </p:spPr>
      </p:pic>
    </p:spTree>
    <p:extLst>
      <p:ext uri="{BB962C8B-B14F-4D97-AF65-F5344CB8AC3E}">
        <p14:creationId xmlns:p14="http://schemas.microsoft.com/office/powerpoint/2010/main" val="31062586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5704114"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43: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donde antes teníamos el numero ser puerto vamos a llamar “PORT” (línea 17 y línea 20)</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Captura de pantalla de computadora&#10;&#10;Descripción generada automáticamente">
            <a:extLst>
              <a:ext uri="{FF2B5EF4-FFF2-40B4-BE49-F238E27FC236}">
                <a16:creationId xmlns:a16="http://schemas.microsoft.com/office/drawing/2014/main" id="{8B45D0F8-1E59-77EA-3961-82C6F1C6C01D}"/>
              </a:ext>
            </a:extLst>
          </p:cNvPr>
          <p:cNvPicPr>
            <a:picLocks noChangeAspect="1"/>
          </p:cNvPicPr>
          <p:nvPr/>
        </p:nvPicPr>
        <p:blipFill>
          <a:blip r:embed="rId3"/>
          <a:stretch>
            <a:fillRect/>
          </a:stretch>
        </p:blipFill>
        <p:spPr>
          <a:xfrm>
            <a:off x="391886" y="2761273"/>
            <a:ext cx="10940143" cy="3595962"/>
          </a:xfrm>
          <a:prstGeom prst="rect">
            <a:avLst/>
          </a:prstGeom>
        </p:spPr>
      </p:pic>
    </p:spTree>
    <p:extLst>
      <p:ext uri="{BB962C8B-B14F-4D97-AF65-F5344CB8AC3E}">
        <p14:creationId xmlns:p14="http://schemas.microsoft.com/office/powerpoint/2010/main" val="17555840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44: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iremos 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google</a:t>
            </a:r>
            <a:r>
              <a:rPr lang="es-CO" sz="1800" dirty="0">
                <a:effectLst/>
                <a:latin typeface="Arial" panose="020B0604020202020204" pitchFamily="34" charset="0"/>
                <a:ea typeface="Calibri" panose="020F0502020204030204" pitchFamily="34" charset="0"/>
                <a:cs typeface="Times New Roman" panose="02020603050405020304" pitchFamily="18" charset="0"/>
              </a:rPr>
              <a:t> y buscaremos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paypal</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developer</a:t>
            </a:r>
            <a:r>
              <a:rPr lang="es-CO" sz="1800" dirty="0">
                <a:effectLst/>
                <a:latin typeface="Arial" panose="020B0604020202020204" pitchFamily="34" charset="0"/>
                <a:ea typeface="Calibri" panose="020F0502020204030204" pitchFamily="34" charset="0"/>
                <a:cs typeface="Times New Roman" panose="02020603050405020304" pitchFamily="18" charset="0"/>
              </a:rPr>
              <a:t>” escogiendo la primera opción</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9F7E11B2-FDA6-49E9-6F5E-91AFCA8A0D4A}"/>
              </a:ext>
            </a:extLst>
          </p:cNvPr>
          <p:cNvPicPr>
            <a:picLocks noChangeAspect="1"/>
          </p:cNvPicPr>
          <p:nvPr/>
        </p:nvPicPr>
        <p:blipFill>
          <a:blip r:embed="rId3"/>
          <a:stretch>
            <a:fillRect/>
          </a:stretch>
        </p:blipFill>
        <p:spPr>
          <a:xfrm>
            <a:off x="3899424" y="2538923"/>
            <a:ext cx="6766127" cy="3128128"/>
          </a:xfrm>
          <a:prstGeom prst="rect">
            <a:avLst/>
          </a:prstGeom>
        </p:spPr>
      </p:pic>
    </p:spTree>
    <p:extLst>
      <p:ext uri="{BB962C8B-B14F-4D97-AF65-F5344CB8AC3E}">
        <p14:creationId xmlns:p14="http://schemas.microsoft.com/office/powerpoint/2010/main" val="39294372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45: </a:t>
            </a:r>
            <a:r>
              <a:rPr lang="es-CO" sz="1800" dirty="0">
                <a:effectLst/>
                <a:latin typeface="Arial" panose="020B0604020202020204" pitchFamily="34" charset="0"/>
                <a:ea typeface="Calibri" panose="020F0502020204030204" pitchFamily="34" charset="0"/>
                <a:cs typeface="Times New Roman" panose="02020603050405020304" pitchFamily="18" charset="0"/>
              </a:rPr>
              <a:t>Arriba a la derecha daremos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effectLst/>
                <a:latin typeface="Arial" panose="020B0604020202020204" pitchFamily="34" charset="0"/>
                <a:ea typeface="Calibri" panose="020F0502020204030204" pitchFamily="34" charset="0"/>
                <a:cs typeface="Times New Roman" panose="02020603050405020304" pitchFamily="18" charset="0"/>
              </a:rPr>
              <a:t> en “log in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to</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dashboard</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10;&#10;Descripción generada automáticamente">
            <a:extLst>
              <a:ext uri="{FF2B5EF4-FFF2-40B4-BE49-F238E27FC236}">
                <a16:creationId xmlns:a16="http://schemas.microsoft.com/office/drawing/2014/main" id="{753672A5-9056-7394-66C8-06BD4913A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1788530"/>
            <a:ext cx="4581525" cy="3812557"/>
          </a:xfrm>
          <a:prstGeom prst="rect">
            <a:avLst/>
          </a:prstGeom>
        </p:spPr>
      </p:pic>
    </p:spTree>
    <p:extLst>
      <p:ext uri="{BB962C8B-B14F-4D97-AF65-F5344CB8AC3E}">
        <p14:creationId xmlns:p14="http://schemas.microsoft.com/office/powerpoint/2010/main" val="30357767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1559209"/>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rPr>
              <a:t>Paso 46: </a:t>
            </a:r>
            <a:r>
              <a:rPr lang="es-CO" sz="1800" dirty="0">
                <a:effectLst/>
                <a:latin typeface="Arial" panose="020B0604020202020204" pitchFamily="34" charset="0"/>
                <a:ea typeface="Calibri" panose="020F0502020204030204" pitchFamily="34" charset="0"/>
              </a:rPr>
              <a:t>Ahora nos pedirá iniciar sesión en caso de que ya tengas cuenta en </a:t>
            </a:r>
            <a:r>
              <a:rPr lang="es-CO" sz="1800" dirty="0" err="1">
                <a:effectLst/>
                <a:latin typeface="Arial" panose="020B0604020202020204" pitchFamily="34" charset="0"/>
                <a:ea typeface="Calibri" panose="020F0502020204030204" pitchFamily="34" charset="0"/>
              </a:rPr>
              <a:t>paypal</a:t>
            </a:r>
            <a:r>
              <a:rPr lang="es-CO" sz="1800" dirty="0">
                <a:effectLst/>
                <a:latin typeface="Arial" panose="020B0604020202020204" pitchFamily="34" charset="0"/>
                <a:ea typeface="Calibri" panose="020F0502020204030204" pitchFamily="34" charset="0"/>
              </a:rPr>
              <a:t>, simplemente inicia sesión y salta hasta el paso (56) de lo contrario dale a registrarse.</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Aplicación&#10;&#10;Descripción generada automáticamente">
            <a:extLst>
              <a:ext uri="{FF2B5EF4-FFF2-40B4-BE49-F238E27FC236}">
                <a16:creationId xmlns:a16="http://schemas.microsoft.com/office/drawing/2014/main" id="{100D44A1-D6F4-A9C3-1C42-07069D29BDC9}"/>
              </a:ext>
            </a:extLst>
          </p:cNvPr>
          <p:cNvPicPr>
            <a:picLocks noChangeAspect="1"/>
          </p:cNvPicPr>
          <p:nvPr/>
        </p:nvPicPr>
        <p:blipFill rotWithShape="1">
          <a:blip r:embed="rId3"/>
          <a:srcRect l="4058" t="1438" r="3177" b="1384"/>
          <a:stretch/>
        </p:blipFill>
        <p:spPr bwMode="auto">
          <a:xfrm>
            <a:off x="6841671" y="1247618"/>
            <a:ext cx="3568473" cy="52740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849904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47: </a:t>
            </a:r>
            <a:r>
              <a:rPr lang="es-CO" sz="1800" dirty="0">
                <a:effectLst/>
                <a:latin typeface="Arial" panose="020B0604020202020204" pitchFamily="34" charset="0"/>
                <a:ea typeface="Calibri" panose="020F0502020204030204" pitchFamily="34" charset="0"/>
                <a:cs typeface="Times New Roman" panose="02020603050405020304" pitchFamily="18" charset="0"/>
              </a:rPr>
              <a:t>Vamos a escoger la opción de “Personal” y daremos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effectLst/>
                <a:latin typeface="Arial" panose="020B0604020202020204" pitchFamily="34" charset="0"/>
                <a:ea typeface="Calibri" panose="020F0502020204030204" pitchFamily="34" charset="0"/>
                <a:cs typeface="Times New Roman" panose="02020603050405020304" pitchFamily="18" charset="0"/>
              </a:rPr>
              <a:t> en “Regístrate sin costo”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324395B2-3667-D59F-5F6E-32C40EA0F536}"/>
              </a:ext>
            </a:extLst>
          </p:cNvPr>
          <p:cNvPicPr>
            <a:picLocks noChangeAspect="1"/>
          </p:cNvPicPr>
          <p:nvPr/>
        </p:nvPicPr>
        <p:blipFill>
          <a:blip r:embed="rId3"/>
          <a:stretch>
            <a:fillRect/>
          </a:stretch>
        </p:blipFill>
        <p:spPr>
          <a:xfrm>
            <a:off x="5200378" y="1116568"/>
            <a:ext cx="5612130" cy="5401945"/>
          </a:xfrm>
          <a:prstGeom prst="rect">
            <a:avLst/>
          </a:prstGeom>
        </p:spPr>
      </p:pic>
    </p:spTree>
    <p:extLst>
      <p:ext uri="{BB962C8B-B14F-4D97-AF65-F5344CB8AC3E}">
        <p14:creationId xmlns:p14="http://schemas.microsoft.com/office/powerpoint/2010/main" val="27434369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48: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nos pedirá registrar un correo, lo registramos y damos “siguiente”</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 Chat o mensaje de texto&#10;&#10;Descripción generada automáticamente">
            <a:extLst>
              <a:ext uri="{FF2B5EF4-FFF2-40B4-BE49-F238E27FC236}">
                <a16:creationId xmlns:a16="http://schemas.microsoft.com/office/drawing/2014/main" id="{720C7426-071E-80A6-39E5-B64232965063}"/>
              </a:ext>
            </a:extLst>
          </p:cNvPr>
          <p:cNvPicPr>
            <a:picLocks noChangeAspect="1"/>
          </p:cNvPicPr>
          <p:nvPr/>
        </p:nvPicPr>
        <p:blipFill rotWithShape="1">
          <a:blip r:embed="rId3"/>
          <a:srcRect r="11146" b="6047"/>
          <a:stretch/>
        </p:blipFill>
        <p:spPr bwMode="auto">
          <a:xfrm>
            <a:off x="4575190" y="2271772"/>
            <a:ext cx="6364584" cy="31274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456730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49: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nos pedirá un número de teléfono, lo vamos a registrar y daremos “siguiente”</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 Chat o mensaje de texto&#10;&#10;Descripción generada automáticamente">
            <a:extLst>
              <a:ext uri="{FF2B5EF4-FFF2-40B4-BE49-F238E27FC236}">
                <a16:creationId xmlns:a16="http://schemas.microsoft.com/office/drawing/2014/main" id="{467DE69B-89B1-06FA-5240-5EF1405F7376}"/>
              </a:ext>
            </a:extLst>
          </p:cNvPr>
          <p:cNvPicPr>
            <a:picLocks noChangeAspect="1"/>
          </p:cNvPicPr>
          <p:nvPr/>
        </p:nvPicPr>
        <p:blipFill>
          <a:blip r:embed="rId3"/>
          <a:stretch>
            <a:fillRect/>
          </a:stretch>
        </p:blipFill>
        <p:spPr>
          <a:xfrm>
            <a:off x="4879274" y="1788531"/>
            <a:ext cx="6586377" cy="3584575"/>
          </a:xfrm>
          <a:prstGeom prst="rect">
            <a:avLst/>
          </a:prstGeom>
        </p:spPr>
      </p:pic>
    </p:spTree>
    <p:extLst>
      <p:ext uri="{BB962C8B-B14F-4D97-AF65-F5344CB8AC3E}">
        <p14:creationId xmlns:p14="http://schemas.microsoft.com/office/powerpoint/2010/main" val="4049733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50: </a:t>
            </a:r>
            <a:r>
              <a:rPr lang="es-CO" sz="1800" dirty="0">
                <a:effectLst/>
                <a:latin typeface="Arial" panose="020B0604020202020204" pitchFamily="34" charset="0"/>
                <a:ea typeface="Calibri" panose="020F0502020204030204" pitchFamily="34" charset="0"/>
                <a:cs typeface="Times New Roman" panose="02020603050405020304" pitchFamily="18" charset="0"/>
              </a:rPr>
              <a:t>Se nos va a enviar un código al número de teléfono, lo vamos a colocar</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 Chat o mensaje de texto&#10;&#10;Descripción generada automáticamente">
            <a:extLst>
              <a:ext uri="{FF2B5EF4-FFF2-40B4-BE49-F238E27FC236}">
                <a16:creationId xmlns:a16="http://schemas.microsoft.com/office/drawing/2014/main" id="{080EEF6D-61B6-65E8-CDA8-A2F548BA1226}"/>
              </a:ext>
            </a:extLst>
          </p:cNvPr>
          <p:cNvPicPr>
            <a:picLocks noChangeAspect="1"/>
          </p:cNvPicPr>
          <p:nvPr/>
        </p:nvPicPr>
        <p:blipFill>
          <a:blip r:embed="rId3"/>
          <a:stretch>
            <a:fillRect/>
          </a:stretch>
        </p:blipFill>
        <p:spPr>
          <a:xfrm>
            <a:off x="5258606" y="1788531"/>
            <a:ext cx="5796835" cy="3763183"/>
          </a:xfrm>
          <a:prstGeom prst="rect">
            <a:avLst/>
          </a:prstGeom>
        </p:spPr>
      </p:pic>
    </p:spTree>
    <p:extLst>
      <p:ext uri="{BB962C8B-B14F-4D97-AF65-F5344CB8AC3E}">
        <p14:creationId xmlns:p14="http://schemas.microsoft.com/office/powerpoint/2010/main" val="25856850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51: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crear una contraseña y daremos “siguiente”</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 Chat o mensaje de texto&#10;&#10;Descripción generada automáticamente">
            <a:extLst>
              <a:ext uri="{FF2B5EF4-FFF2-40B4-BE49-F238E27FC236}">
                <a16:creationId xmlns:a16="http://schemas.microsoft.com/office/drawing/2014/main" id="{07A0A392-9CC7-A4D2-DEA6-D4A9AF5DBE75}"/>
              </a:ext>
            </a:extLst>
          </p:cNvPr>
          <p:cNvPicPr>
            <a:picLocks noChangeAspect="1"/>
          </p:cNvPicPr>
          <p:nvPr/>
        </p:nvPicPr>
        <p:blipFill>
          <a:blip r:embed="rId3"/>
          <a:stretch>
            <a:fillRect/>
          </a:stretch>
        </p:blipFill>
        <p:spPr>
          <a:xfrm>
            <a:off x="4305960" y="1788531"/>
            <a:ext cx="6800463" cy="4155069"/>
          </a:xfrm>
          <a:prstGeom prst="rect">
            <a:avLst/>
          </a:prstGeom>
        </p:spPr>
      </p:pic>
    </p:spTree>
    <p:extLst>
      <p:ext uri="{BB962C8B-B14F-4D97-AF65-F5344CB8AC3E}">
        <p14:creationId xmlns:p14="http://schemas.microsoft.com/office/powerpoint/2010/main" val="31310030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52: </a:t>
            </a:r>
            <a:r>
              <a:rPr lang="es-CO" sz="1800" dirty="0">
                <a:effectLst/>
                <a:latin typeface="Arial" panose="020B0604020202020204" pitchFamily="34" charset="0"/>
                <a:ea typeface="Calibri" panose="020F0502020204030204" pitchFamily="34" charset="0"/>
                <a:cs typeface="Times New Roman" panose="02020603050405020304" pitchFamily="18" charset="0"/>
              </a:rPr>
              <a:t>Nos pedirá información personal, la rellenamos y daremos “siguiente.”</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 Chat o mensaje de texto&#10;&#10;Descripción generada automáticamente">
            <a:extLst>
              <a:ext uri="{FF2B5EF4-FFF2-40B4-BE49-F238E27FC236}">
                <a16:creationId xmlns:a16="http://schemas.microsoft.com/office/drawing/2014/main" id="{90B27EE0-E7E1-9856-829D-77A4C3DFEE02}"/>
              </a:ext>
            </a:extLst>
          </p:cNvPr>
          <p:cNvPicPr>
            <a:picLocks noChangeAspect="1"/>
          </p:cNvPicPr>
          <p:nvPr/>
        </p:nvPicPr>
        <p:blipFill>
          <a:blip r:embed="rId3"/>
          <a:stretch>
            <a:fillRect/>
          </a:stretch>
        </p:blipFill>
        <p:spPr>
          <a:xfrm>
            <a:off x="5657578" y="1247618"/>
            <a:ext cx="5612130" cy="4196080"/>
          </a:xfrm>
          <a:prstGeom prst="rect">
            <a:avLst/>
          </a:prstGeom>
        </p:spPr>
      </p:pic>
    </p:spTree>
    <p:extLst>
      <p:ext uri="{BB962C8B-B14F-4D97-AF65-F5344CB8AC3E}">
        <p14:creationId xmlns:p14="http://schemas.microsoft.com/office/powerpoint/2010/main" val="3349892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175432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5400" b="1" dirty="0">
                <a:solidFill>
                  <a:schemeClr val="accent1"/>
                </a:solidFill>
                <a:latin typeface="Work Sans Light" pitchFamily="2" charset="77"/>
              </a:rPr>
              <a:t>P</a:t>
            </a:r>
            <a:r>
              <a:rPr lang="es-CO" sz="5400" b="1" dirty="0" err="1">
                <a:solidFill>
                  <a:schemeClr val="accent1"/>
                </a:solidFill>
                <a:latin typeface="Work Sans Light" pitchFamily="2" charset="77"/>
              </a:rPr>
              <a:t>roceso</a:t>
            </a:r>
            <a:r>
              <a:rPr lang="es-CO" sz="5400" b="1" dirty="0">
                <a:solidFill>
                  <a:schemeClr val="accent1"/>
                </a:solidFill>
                <a:latin typeface="Work Sans Light" pitchFamily="2" charset="77"/>
              </a:rPr>
              <a:t> instalación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rPr>
              <a:t>VS </a:t>
            </a:r>
            <a:r>
              <a:rPr kumimoji="0" lang="es-CO" sz="5400" b="1" i="0" u="none" strike="noStrike" kern="1200" cap="none" spc="0" normalizeH="0" baseline="0" noProof="0" dirty="0" err="1">
                <a:ln>
                  <a:noFill/>
                </a:ln>
                <a:solidFill>
                  <a:schemeClr val="accent1"/>
                </a:solidFill>
                <a:effectLst/>
                <a:uLnTx/>
                <a:uFillTx/>
                <a:latin typeface="Work Sans Light" pitchFamily="2" charset="77"/>
                <a:ea typeface="+mn-ea"/>
                <a:cs typeface="+mn-cs"/>
              </a:rPr>
              <a:t>Code</a:t>
            </a:r>
            <a:endPar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541599" y="2063460"/>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2433126"/>
            <a:ext cx="6400800" cy="1362937"/>
          </a:xfrm>
          <a:prstGeom prst="rect">
            <a:avLst/>
          </a:prstGeom>
          <a:noFill/>
        </p:spPr>
        <p:txBody>
          <a:bodyPr wrap="square" rtlCol="0">
            <a:spAutoFit/>
          </a:bodyPr>
          <a:lstStyle/>
          <a:p>
            <a:pPr algn="just">
              <a:lnSpc>
                <a:spcPct val="107000"/>
              </a:lnSpc>
              <a:spcAft>
                <a:spcPts val="800"/>
              </a:spcAft>
            </a:pPr>
            <a:r>
              <a:rPr lang="es-CO" sz="2400" b="1" dirty="0">
                <a:effectLst/>
                <a:latin typeface="Arial" panose="020B0604020202020204" pitchFamily="34" charset="0"/>
                <a:ea typeface="Calibri" panose="020F0502020204030204" pitchFamily="34" charset="0"/>
                <a:cs typeface="Times New Roman" panose="02020603050405020304" pitchFamily="18" charset="0"/>
              </a:rPr>
              <a:t>Paso </a:t>
            </a:r>
            <a:r>
              <a:rPr lang="es-CO" sz="2400" b="1" dirty="0">
                <a:latin typeface="Arial" panose="020B0604020202020204" pitchFamily="34" charset="0"/>
                <a:ea typeface="Calibri" panose="020F0502020204030204" pitchFamily="34" charset="0"/>
                <a:cs typeface="Times New Roman" panose="02020603050405020304" pitchFamily="18" charset="0"/>
              </a:rPr>
              <a:t>3</a:t>
            </a:r>
            <a:r>
              <a:rPr lang="es-CO" sz="2400" b="1" dirty="0">
                <a:effectLst/>
                <a:latin typeface="Arial" panose="020B0604020202020204" pitchFamily="34" charset="0"/>
                <a:ea typeface="Calibri" panose="020F0502020204030204" pitchFamily="34" charset="0"/>
                <a:cs typeface="Times New Roman" panose="02020603050405020304" pitchFamily="18" charset="0"/>
              </a:rPr>
              <a:t>: </a:t>
            </a:r>
            <a:r>
              <a:rPr lang="es-CO" sz="2400" dirty="0">
                <a:effectLst/>
                <a:latin typeface="Arial" panose="020B0604020202020204" pitchFamily="34" charset="0"/>
                <a:ea typeface="Calibri" panose="020F0502020204030204" pitchFamily="34" charset="0"/>
                <a:cs typeface="Times New Roman" panose="02020603050405020304" pitchFamily="18" charset="0"/>
              </a:rPr>
              <a:t>Al darle clic nos descargará un .exe, al cual le daremos clic encima.</a:t>
            </a:r>
          </a:p>
          <a:p>
            <a:pPr algn="just">
              <a:lnSpc>
                <a:spcPct val="107000"/>
              </a:lnSpc>
              <a:spcAft>
                <a:spcPts val="800"/>
              </a:spcAft>
            </a:pPr>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CuadroTexto 1">
            <a:extLst>
              <a:ext uri="{FF2B5EF4-FFF2-40B4-BE49-F238E27FC236}">
                <a16:creationId xmlns:a16="http://schemas.microsoft.com/office/drawing/2014/main" id="{B6F5A3F9-49B1-B02F-3A4F-73469B97B422}"/>
              </a:ext>
            </a:extLst>
          </p:cNvPr>
          <p:cNvSpPr txBox="1"/>
          <p:nvPr/>
        </p:nvSpPr>
        <p:spPr>
          <a:xfrm>
            <a:off x="391886" y="4189292"/>
            <a:ext cx="6008914" cy="1362937"/>
          </a:xfrm>
          <a:prstGeom prst="rect">
            <a:avLst/>
          </a:prstGeom>
          <a:noFill/>
        </p:spPr>
        <p:txBody>
          <a:bodyPr wrap="square" rtlCol="0">
            <a:spAutoFit/>
          </a:bodyPr>
          <a:lstStyle/>
          <a:p>
            <a:pPr algn="just">
              <a:lnSpc>
                <a:spcPct val="107000"/>
              </a:lnSpc>
              <a:spcAft>
                <a:spcPts val="800"/>
              </a:spcAft>
            </a:pPr>
            <a:r>
              <a:rPr lang="es-CO" sz="2400" b="1" dirty="0">
                <a:effectLst/>
                <a:latin typeface="Arial" panose="020B0604020202020204" pitchFamily="34" charset="0"/>
                <a:ea typeface="Calibri" panose="020F0502020204030204" pitchFamily="34" charset="0"/>
                <a:cs typeface="Times New Roman" panose="02020603050405020304" pitchFamily="18" charset="0"/>
              </a:rPr>
              <a:t>Paso 4: </a:t>
            </a:r>
            <a:r>
              <a:rPr lang="es-CO" sz="2400" dirty="0">
                <a:effectLst/>
                <a:latin typeface="Arial" panose="020B0604020202020204" pitchFamily="34" charset="0"/>
                <a:ea typeface="Calibri" panose="020F0502020204030204" pitchFamily="34" charset="0"/>
                <a:cs typeface="Times New Roman" panose="02020603050405020304" pitchFamily="18" charset="0"/>
              </a:rPr>
              <a:t>Lee y acepta el acuerdo de licencia. Haz clic en Next para continuar.</a:t>
            </a:r>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agen 6">
            <a:extLst>
              <a:ext uri="{FF2B5EF4-FFF2-40B4-BE49-F238E27FC236}">
                <a16:creationId xmlns:a16="http://schemas.microsoft.com/office/drawing/2014/main" id="{956F2AD8-B434-95AE-804E-603B1CC0FD2F}"/>
              </a:ext>
            </a:extLst>
          </p:cNvPr>
          <p:cNvPicPr>
            <a:picLocks noChangeAspect="1"/>
          </p:cNvPicPr>
          <p:nvPr/>
        </p:nvPicPr>
        <p:blipFill>
          <a:blip r:embed="rId3"/>
          <a:stretch>
            <a:fillRect/>
          </a:stretch>
        </p:blipFill>
        <p:spPr>
          <a:xfrm>
            <a:off x="7130853" y="3429000"/>
            <a:ext cx="4348133" cy="3332112"/>
          </a:xfrm>
          <a:prstGeom prst="rect">
            <a:avLst/>
          </a:prstGeom>
        </p:spPr>
      </p:pic>
      <p:pic>
        <p:nvPicPr>
          <p:cNvPr id="8" name="Imagen 7">
            <a:extLst>
              <a:ext uri="{FF2B5EF4-FFF2-40B4-BE49-F238E27FC236}">
                <a16:creationId xmlns:a16="http://schemas.microsoft.com/office/drawing/2014/main" id="{F5A5A5B3-2712-A7F4-6018-09798089C489}"/>
              </a:ext>
            </a:extLst>
          </p:cNvPr>
          <p:cNvPicPr>
            <a:picLocks noChangeAspect="1"/>
          </p:cNvPicPr>
          <p:nvPr/>
        </p:nvPicPr>
        <p:blipFill rotWithShape="1">
          <a:blip r:embed="rId4"/>
          <a:srcRect r="82287"/>
          <a:stretch/>
        </p:blipFill>
        <p:spPr bwMode="auto">
          <a:xfrm>
            <a:off x="7327338" y="2433126"/>
            <a:ext cx="2424306" cy="5715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302718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53: </a:t>
            </a:r>
            <a:r>
              <a:rPr lang="es-CO" sz="1800" dirty="0">
                <a:effectLst/>
                <a:latin typeface="Arial" panose="020B0604020202020204" pitchFamily="34" charset="0"/>
                <a:ea typeface="Calibri" panose="020F0502020204030204" pitchFamily="34" charset="0"/>
                <a:cs typeface="Times New Roman" panose="02020603050405020304" pitchFamily="18" charset="0"/>
              </a:rPr>
              <a:t>Nos más información la rellenamos y damos “siguiente”</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10;&#10;Descripción generada automáticamente">
            <a:extLst>
              <a:ext uri="{FF2B5EF4-FFF2-40B4-BE49-F238E27FC236}">
                <a16:creationId xmlns:a16="http://schemas.microsoft.com/office/drawing/2014/main" id="{8445241B-6E83-FA30-EA28-A84B71CBE07A}"/>
              </a:ext>
            </a:extLst>
          </p:cNvPr>
          <p:cNvPicPr>
            <a:picLocks noChangeAspect="1"/>
          </p:cNvPicPr>
          <p:nvPr/>
        </p:nvPicPr>
        <p:blipFill>
          <a:blip r:embed="rId3"/>
          <a:stretch>
            <a:fillRect/>
          </a:stretch>
        </p:blipFill>
        <p:spPr>
          <a:xfrm>
            <a:off x="4971778" y="1116568"/>
            <a:ext cx="5612130" cy="4865370"/>
          </a:xfrm>
          <a:prstGeom prst="rect">
            <a:avLst/>
          </a:prstGeom>
        </p:spPr>
      </p:pic>
    </p:spTree>
    <p:extLst>
      <p:ext uri="{BB962C8B-B14F-4D97-AF65-F5344CB8AC3E}">
        <p14:creationId xmlns:p14="http://schemas.microsoft.com/office/powerpoint/2010/main" val="2857420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185557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54: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nos pedirá la dirección de nuestra casa, vamos a rellenar la información solicitada y vamos a leer los términos y condiciones y vamos a chulear que las aceptamos, luego damos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effectLst/>
                <a:latin typeface="Arial" panose="020B0604020202020204" pitchFamily="34" charset="0"/>
                <a:ea typeface="Calibri" panose="020F0502020204030204" pitchFamily="34" charset="0"/>
                <a:cs typeface="Times New Roman" panose="02020603050405020304" pitchFamily="18" charset="0"/>
              </a:rPr>
              <a:t> en “aceptar y abrir cuenta”</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10;&#10;Descripción generada automáticamente">
            <a:extLst>
              <a:ext uri="{FF2B5EF4-FFF2-40B4-BE49-F238E27FC236}">
                <a16:creationId xmlns:a16="http://schemas.microsoft.com/office/drawing/2014/main" id="{085D9552-809A-4A1D-BEAA-635B0F4D2703}"/>
              </a:ext>
            </a:extLst>
          </p:cNvPr>
          <p:cNvPicPr>
            <a:picLocks noChangeAspect="1"/>
          </p:cNvPicPr>
          <p:nvPr/>
        </p:nvPicPr>
        <p:blipFill>
          <a:blip r:embed="rId3"/>
          <a:stretch>
            <a:fillRect/>
          </a:stretch>
        </p:blipFill>
        <p:spPr>
          <a:xfrm>
            <a:off x="5461635" y="1116568"/>
            <a:ext cx="5612130" cy="5638165"/>
          </a:xfrm>
          <a:prstGeom prst="rect">
            <a:avLst/>
          </a:prstGeom>
        </p:spPr>
      </p:pic>
    </p:spTree>
    <p:extLst>
      <p:ext uri="{BB962C8B-B14F-4D97-AF65-F5344CB8AC3E}">
        <p14:creationId xmlns:p14="http://schemas.microsoft.com/office/powerpoint/2010/main" val="8040161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1262846"/>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55: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nos mostrará este mensaje, lo vamos a ignorar y vamos a buscar de nuevo en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google</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paypal</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developer</a:t>
            </a:r>
            <a:r>
              <a:rPr lang="es-CO" sz="1800" dirty="0">
                <a:effectLst/>
                <a:latin typeface="Arial" panose="020B0604020202020204" pitchFamily="34" charset="0"/>
                <a:ea typeface="Calibri" panose="020F0502020204030204" pitchFamily="34" charset="0"/>
                <a:cs typeface="Times New Roman" panose="02020603050405020304" pitchFamily="18" charset="0"/>
              </a:rPr>
              <a:t>” he iniciaremos sesión ahora</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 Chat o mensaje de texto&#10;&#10;Descripción generada automáticamente">
            <a:extLst>
              <a:ext uri="{FF2B5EF4-FFF2-40B4-BE49-F238E27FC236}">
                <a16:creationId xmlns:a16="http://schemas.microsoft.com/office/drawing/2014/main" id="{04139E5F-3D18-22D8-EE92-639B23603280}"/>
              </a:ext>
            </a:extLst>
          </p:cNvPr>
          <p:cNvPicPr>
            <a:picLocks noChangeAspect="1"/>
          </p:cNvPicPr>
          <p:nvPr/>
        </p:nvPicPr>
        <p:blipFill>
          <a:blip r:embed="rId3"/>
          <a:stretch>
            <a:fillRect/>
          </a:stretch>
        </p:blipFill>
        <p:spPr>
          <a:xfrm>
            <a:off x="5069749" y="1247618"/>
            <a:ext cx="5612130" cy="5508804"/>
          </a:xfrm>
          <a:prstGeom prst="rect">
            <a:avLst/>
          </a:prstGeom>
        </p:spPr>
      </p:pic>
    </p:spTree>
    <p:extLst>
      <p:ext uri="{BB962C8B-B14F-4D97-AF65-F5344CB8AC3E}">
        <p14:creationId xmlns:p14="http://schemas.microsoft.com/office/powerpoint/2010/main" val="25892643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56: </a:t>
            </a:r>
            <a:r>
              <a:rPr lang="es-CO" sz="1800" dirty="0">
                <a:effectLst/>
                <a:latin typeface="Arial" panose="020B0604020202020204" pitchFamily="34" charset="0"/>
                <a:ea typeface="Calibri" panose="020F0502020204030204" pitchFamily="34" charset="0"/>
                <a:cs typeface="Times New Roman" panose="02020603050405020304" pitchFamily="18" charset="0"/>
              </a:rPr>
              <a:t>Una vez hemos iniciado sesión daremos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effectLst/>
                <a:latin typeface="Arial" panose="020B0604020202020204" pitchFamily="34" charset="0"/>
                <a:ea typeface="Calibri" panose="020F0502020204030204" pitchFamily="34" charset="0"/>
                <a:cs typeface="Times New Roman" panose="02020603050405020304" pitchFamily="18" charset="0"/>
              </a:rPr>
              <a:t> en “Apps y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credentials</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9460F2A0-6A8A-B691-82CB-B8E06B41CAB4}"/>
              </a:ext>
            </a:extLst>
          </p:cNvPr>
          <p:cNvPicPr>
            <a:picLocks noChangeAspect="1"/>
          </p:cNvPicPr>
          <p:nvPr/>
        </p:nvPicPr>
        <p:blipFill>
          <a:blip r:embed="rId3"/>
          <a:stretch>
            <a:fillRect/>
          </a:stretch>
        </p:blipFill>
        <p:spPr>
          <a:xfrm>
            <a:off x="391886" y="3079115"/>
            <a:ext cx="9877612" cy="1231628"/>
          </a:xfrm>
          <a:prstGeom prst="rect">
            <a:avLst/>
          </a:prstGeom>
        </p:spPr>
      </p:pic>
    </p:spTree>
    <p:extLst>
      <p:ext uri="{BB962C8B-B14F-4D97-AF65-F5344CB8AC3E}">
        <p14:creationId xmlns:p14="http://schemas.microsoft.com/office/powerpoint/2010/main" val="5379537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6874328"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57:</a:t>
            </a:r>
            <a:r>
              <a:rPr lang="es-CO" sz="1800" dirty="0">
                <a:effectLst/>
                <a:latin typeface="Arial" panose="020B0604020202020204" pitchFamily="34" charset="0"/>
                <a:ea typeface="Calibri" panose="020F0502020204030204" pitchFamily="34" charset="0"/>
                <a:cs typeface="Times New Roman" panose="02020603050405020304" pitchFamily="18" charset="0"/>
              </a:rPr>
              <a:t> Arriba a la derecha nos saldrá la opción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create</a:t>
            </a:r>
            <a:r>
              <a:rPr lang="es-CO" sz="1800" dirty="0">
                <a:effectLst/>
                <a:latin typeface="Arial" panose="020B0604020202020204" pitchFamily="34" charset="0"/>
                <a:ea typeface="Calibri" panose="020F0502020204030204" pitchFamily="34" charset="0"/>
                <a:cs typeface="Times New Roman" panose="02020603050405020304" pitchFamily="18" charset="0"/>
              </a:rPr>
              <a:t> app” daremos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effectLst/>
                <a:latin typeface="Arial" panose="020B0604020202020204" pitchFamily="34" charset="0"/>
                <a:ea typeface="Calibri" panose="020F0502020204030204" pitchFamily="34" charset="0"/>
                <a:cs typeface="Times New Roman" panose="02020603050405020304" pitchFamily="18" charset="0"/>
              </a:rPr>
              <a:t> allí.</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10;&#10;Descripción generada automáticamente">
            <a:extLst>
              <a:ext uri="{FF2B5EF4-FFF2-40B4-BE49-F238E27FC236}">
                <a16:creationId xmlns:a16="http://schemas.microsoft.com/office/drawing/2014/main" id="{BA784539-D969-D658-BA91-40258448A289}"/>
              </a:ext>
            </a:extLst>
          </p:cNvPr>
          <p:cNvPicPr>
            <a:picLocks noChangeAspect="1"/>
          </p:cNvPicPr>
          <p:nvPr/>
        </p:nvPicPr>
        <p:blipFill>
          <a:blip r:embed="rId3"/>
          <a:stretch>
            <a:fillRect/>
          </a:stretch>
        </p:blipFill>
        <p:spPr>
          <a:xfrm>
            <a:off x="391886" y="2909474"/>
            <a:ext cx="8880858" cy="1825811"/>
          </a:xfrm>
          <a:prstGeom prst="rect">
            <a:avLst/>
          </a:prstGeom>
        </p:spPr>
      </p:pic>
    </p:spTree>
    <p:extLst>
      <p:ext uri="{BB962C8B-B14F-4D97-AF65-F5344CB8AC3E}">
        <p14:creationId xmlns:p14="http://schemas.microsoft.com/office/powerpoint/2010/main" val="29429524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5943600"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58: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crear la app y de nombre de pondremos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Nodejs</a:t>
            </a:r>
            <a:r>
              <a:rPr lang="es-CO" sz="1800" dirty="0">
                <a:effectLst/>
                <a:latin typeface="Arial" panose="020B0604020202020204" pitchFamily="34" charset="0"/>
                <a:ea typeface="Calibri" panose="020F0502020204030204" pitchFamily="34" charset="0"/>
                <a:cs typeface="Times New Roman" panose="02020603050405020304" pitchFamily="18" charset="0"/>
              </a:rPr>
              <a:t> RESTAPI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Products</a:t>
            </a:r>
            <a:r>
              <a:rPr lang="es-CO" sz="1800" dirty="0">
                <a:effectLst/>
                <a:latin typeface="Arial" panose="020B0604020202020204" pitchFamily="34" charset="0"/>
                <a:ea typeface="Calibri" panose="020F0502020204030204" pitchFamily="34" charset="0"/>
                <a:cs typeface="Times New Roman" panose="02020603050405020304" pitchFamily="18" charset="0"/>
              </a:rPr>
              <a:t>” dejaremos el tipo como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merchant</a:t>
            </a:r>
            <a:r>
              <a:rPr lang="es-CO" sz="1800" dirty="0">
                <a:effectLst/>
                <a:latin typeface="Arial" panose="020B0604020202020204" pitchFamily="34" charset="0"/>
                <a:ea typeface="Calibri" panose="020F0502020204030204" pitchFamily="34" charset="0"/>
                <a:cs typeface="Times New Roman" panose="02020603050405020304" pitchFamily="18" charset="0"/>
              </a:rPr>
              <a:t>” y damos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effectLst/>
                <a:latin typeface="Arial" panose="020B0604020202020204" pitchFamily="34" charset="0"/>
                <a:ea typeface="Calibri" panose="020F0502020204030204" pitchFamily="34" charset="0"/>
                <a:cs typeface="Times New Roman" panose="02020603050405020304" pitchFamily="18" charset="0"/>
              </a:rPr>
              <a:t> en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create</a:t>
            </a:r>
            <a:r>
              <a:rPr lang="es-CO" sz="1800" dirty="0">
                <a:effectLst/>
                <a:latin typeface="Arial" panose="020B0604020202020204" pitchFamily="34" charset="0"/>
                <a:ea typeface="Calibri" panose="020F0502020204030204" pitchFamily="34" charset="0"/>
                <a:cs typeface="Times New Roman" panose="02020603050405020304" pitchFamily="18" charset="0"/>
              </a:rPr>
              <a:t> app.</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02758EC3-12A4-02D2-8688-792B3C8C5E53}"/>
              </a:ext>
            </a:extLst>
          </p:cNvPr>
          <p:cNvPicPr>
            <a:picLocks noChangeAspect="1"/>
          </p:cNvPicPr>
          <p:nvPr/>
        </p:nvPicPr>
        <p:blipFill>
          <a:blip r:embed="rId3"/>
          <a:stretch>
            <a:fillRect/>
          </a:stretch>
        </p:blipFill>
        <p:spPr>
          <a:xfrm>
            <a:off x="7148190" y="816431"/>
            <a:ext cx="3599734" cy="5533191"/>
          </a:xfrm>
          <a:prstGeom prst="rect">
            <a:avLst/>
          </a:prstGeom>
        </p:spPr>
      </p:pic>
    </p:spTree>
    <p:extLst>
      <p:ext uri="{BB962C8B-B14F-4D97-AF65-F5344CB8AC3E}">
        <p14:creationId xmlns:p14="http://schemas.microsoft.com/office/powerpoint/2010/main" val="13949480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59: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que hemos creado la app se nos mostrará el “Client ID” el cual vamos a guardar.</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 Correo electrónico&#10;&#10;Descripción generada automáticamente">
            <a:extLst>
              <a:ext uri="{FF2B5EF4-FFF2-40B4-BE49-F238E27FC236}">
                <a16:creationId xmlns:a16="http://schemas.microsoft.com/office/drawing/2014/main" id="{1A70493D-455A-7B96-5380-C200A6F943BD}"/>
              </a:ext>
            </a:extLst>
          </p:cNvPr>
          <p:cNvPicPr>
            <a:picLocks noChangeAspect="1"/>
          </p:cNvPicPr>
          <p:nvPr/>
        </p:nvPicPr>
        <p:blipFill>
          <a:blip r:embed="rId3"/>
          <a:stretch>
            <a:fillRect/>
          </a:stretch>
        </p:blipFill>
        <p:spPr>
          <a:xfrm>
            <a:off x="2489835" y="2535192"/>
            <a:ext cx="7801098" cy="2575651"/>
          </a:xfrm>
          <a:prstGeom prst="rect">
            <a:avLst/>
          </a:prstGeom>
        </p:spPr>
      </p:pic>
    </p:spTree>
    <p:extLst>
      <p:ext uri="{BB962C8B-B14F-4D97-AF65-F5344CB8AC3E}">
        <p14:creationId xmlns:p14="http://schemas.microsoft.com/office/powerpoint/2010/main" val="20633954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886700"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60: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volveremos a visual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studio</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code</a:t>
            </a:r>
            <a:r>
              <a:rPr lang="es-CO" sz="1800" dirty="0">
                <a:effectLst/>
                <a:latin typeface="Arial" panose="020B0604020202020204" pitchFamily="34" charset="0"/>
                <a:ea typeface="Calibri" panose="020F0502020204030204" pitchFamily="34" charset="0"/>
                <a:cs typeface="Times New Roman" panose="02020603050405020304" pitchFamily="18" charset="0"/>
              </a:rPr>
              <a:t> y vamos a la terminal donde vamos a instalar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dotenv</a:t>
            </a:r>
            <a:r>
              <a:rPr lang="es-CO" sz="1800" dirty="0">
                <a:effectLst/>
                <a:latin typeface="Arial" panose="020B0604020202020204" pitchFamily="34" charset="0"/>
                <a:ea typeface="Calibri" panose="020F0502020204030204" pitchFamily="34" charset="0"/>
                <a:cs typeface="Times New Roman" panose="02020603050405020304" pitchFamily="18" charset="0"/>
              </a:rPr>
              <a:t> usando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npm</a:t>
            </a:r>
            <a:r>
              <a:rPr lang="es-CO" sz="1800" dirty="0">
                <a:effectLst/>
                <a:latin typeface="Arial" panose="020B0604020202020204" pitchFamily="34" charset="0"/>
                <a:ea typeface="Calibri" panose="020F0502020204030204" pitchFamily="34" charset="0"/>
                <a:cs typeface="Times New Roman" panose="02020603050405020304" pitchFamily="18" charset="0"/>
              </a:rPr>
              <a:t> i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dotenv</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10;&#10;Descripción generada automáticamente">
            <a:extLst>
              <a:ext uri="{FF2B5EF4-FFF2-40B4-BE49-F238E27FC236}">
                <a16:creationId xmlns:a16="http://schemas.microsoft.com/office/drawing/2014/main" id="{88E1F221-D0BC-3E59-6943-1BD0FAC01D8D}"/>
              </a:ext>
            </a:extLst>
          </p:cNvPr>
          <p:cNvPicPr>
            <a:picLocks noChangeAspect="1"/>
          </p:cNvPicPr>
          <p:nvPr/>
        </p:nvPicPr>
        <p:blipFill>
          <a:blip r:embed="rId3"/>
          <a:stretch>
            <a:fillRect/>
          </a:stretch>
        </p:blipFill>
        <p:spPr>
          <a:xfrm>
            <a:off x="391886" y="3429000"/>
            <a:ext cx="10401431" cy="2929301"/>
          </a:xfrm>
          <a:prstGeom prst="rect">
            <a:avLst/>
          </a:prstGeom>
        </p:spPr>
      </p:pic>
    </p:spTree>
    <p:extLst>
      <p:ext uri="{BB962C8B-B14F-4D97-AF65-F5344CB8AC3E}">
        <p14:creationId xmlns:p14="http://schemas.microsoft.com/office/powerpoint/2010/main" val="12077240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886700" cy="373757"/>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61:</a:t>
            </a:r>
            <a:r>
              <a:rPr lang="es-CO" sz="1800" dirty="0">
                <a:effectLst/>
                <a:latin typeface="Arial" panose="020B0604020202020204" pitchFamily="34" charset="0"/>
                <a:ea typeface="Calibri" panose="020F0502020204030204" pitchFamily="34" charset="0"/>
                <a:cs typeface="Times New Roman" panose="02020603050405020304" pitchFamily="18" charset="0"/>
              </a:rPr>
              <a:t> Vemos que se haya instalado correctamente.</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Texto&#10;&#10;Descripción generada automáticamente">
            <a:extLst>
              <a:ext uri="{FF2B5EF4-FFF2-40B4-BE49-F238E27FC236}">
                <a16:creationId xmlns:a16="http://schemas.microsoft.com/office/drawing/2014/main" id="{F8D3BC4B-3AF3-40CE-3961-26A53AC21348}"/>
              </a:ext>
            </a:extLst>
          </p:cNvPr>
          <p:cNvPicPr>
            <a:picLocks noChangeAspect="1"/>
          </p:cNvPicPr>
          <p:nvPr/>
        </p:nvPicPr>
        <p:blipFill>
          <a:blip r:embed="rId3"/>
          <a:stretch>
            <a:fillRect/>
          </a:stretch>
        </p:blipFill>
        <p:spPr>
          <a:xfrm>
            <a:off x="391885" y="2162287"/>
            <a:ext cx="8556171" cy="4297031"/>
          </a:xfrm>
          <a:prstGeom prst="rect">
            <a:avLst/>
          </a:prstGeom>
        </p:spPr>
      </p:pic>
    </p:spTree>
    <p:extLst>
      <p:ext uri="{BB962C8B-B14F-4D97-AF65-F5344CB8AC3E}">
        <p14:creationId xmlns:p14="http://schemas.microsoft.com/office/powerpoint/2010/main" val="7919786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886700" cy="373757"/>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62: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en la carpeta raíz vamos a crear un nuevo archivo.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10;&#10;Descripción generada automáticamente con confianza media">
            <a:extLst>
              <a:ext uri="{FF2B5EF4-FFF2-40B4-BE49-F238E27FC236}">
                <a16:creationId xmlns:a16="http://schemas.microsoft.com/office/drawing/2014/main" id="{69BF42FF-E165-6CC0-42E2-6624389804C4}"/>
              </a:ext>
            </a:extLst>
          </p:cNvPr>
          <p:cNvPicPr>
            <a:picLocks noChangeAspect="1"/>
          </p:cNvPicPr>
          <p:nvPr/>
        </p:nvPicPr>
        <p:blipFill>
          <a:blip r:embed="rId3"/>
          <a:stretch>
            <a:fillRect/>
          </a:stretch>
        </p:blipFill>
        <p:spPr>
          <a:xfrm>
            <a:off x="391886" y="2594610"/>
            <a:ext cx="7418614" cy="3610392"/>
          </a:xfrm>
          <a:prstGeom prst="rect">
            <a:avLst/>
          </a:prstGeom>
        </p:spPr>
      </p:pic>
    </p:spTree>
    <p:extLst>
      <p:ext uri="{BB962C8B-B14F-4D97-AF65-F5344CB8AC3E}">
        <p14:creationId xmlns:p14="http://schemas.microsoft.com/office/powerpoint/2010/main" val="964544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175432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5400" b="1" dirty="0">
                <a:solidFill>
                  <a:schemeClr val="accent1"/>
                </a:solidFill>
                <a:latin typeface="Work Sans Light" pitchFamily="2" charset="77"/>
              </a:rPr>
              <a:t>P</a:t>
            </a:r>
            <a:r>
              <a:rPr lang="es-CO" sz="5400" b="1" dirty="0" err="1">
                <a:solidFill>
                  <a:schemeClr val="accent1"/>
                </a:solidFill>
                <a:latin typeface="Work Sans Light" pitchFamily="2" charset="77"/>
              </a:rPr>
              <a:t>roceso</a:t>
            </a:r>
            <a:r>
              <a:rPr lang="es-CO" sz="5400" b="1" dirty="0">
                <a:solidFill>
                  <a:schemeClr val="accent1"/>
                </a:solidFill>
                <a:latin typeface="Work Sans Light" pitchFamily="2" charset="77"/>
              </a:rPr>
              <a:t> instalación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rPr>
              <a:t>VS </a:t>
            </a:r>
            <a:r>
              <a:rPr kumimoji="0" lang="es-CO" sz="5400" b="1" i="0" u="none" strike="noStrike" kern="1200" cap="none" spc="0" normalizeH="0" baseline="0" noProof="0" dirty="0" err="1">
                <a:ln>
                  <a:noFill/>
                </a:ln>
                <a:solidFill>
                  <a:schemeClr val="accent1"/>
                </a:solidFill>
                <a:effectLst/>
                <a:uLnTx/>
                <a:uFillTx/>
                <a:latin typeface="Work Sans Light" pitchFamily="2" charset="77"/>
                <a:ea typeface="+mn-ea"/>
                <a:cs typeface="+mn-cs"/>
              </a:rPr>
              <a:t>Code</a:t>
            </a:r>
            <a:endPar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541599" y="2063460"/>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2433126"/>
            <a:ext cx="6008914" cy="1653145"/>
          </a:xfrm>
          <a:prstGeom prst="rect">
            <a:avLst/>
          </a:prstGeom>
          <a:noFill/>
        </p:spPr>
        <p:txBody>
          <a:bodyPr wrap="square" rtlCol="0">
            <a:spAutoFit/>
          </a:bodyPr>
          <a:lstStyle/>
          <a:p>
            <a:pPr algn="just">
              <a:lnSpc>
                <a:spcPct val="107000"/>
              </a:lnSpc>
              <a:spcAft>
                <a:spcPts val="800"/>
              </a:spcAft>
            </a:pPr>
            <a:r>
              <a:rPr lang="es-CO" sz="2400" b="1" dirty="0">
                <a:effectLst/>
                <a:latin typeface="Arial" panose="020B0604020202020204" pitchFamily="34" charset="0"/>
                <a:ea typeface="Calibri" panose="020F0502020204030204" pitchFamily="34" charset="0"/>
                <a:cs typeface="Times New Roman" panose="02020603050405020304" pitchFamily="18" charset="0"/>
              </a:rPr>
              <a:t>Paso 5: </a:t>
            </a:r>
            <a:r>
              <a:rPr lang="es-CO" sz="2400" dirty="0">
                <a:effectLst/>
                <a:latin typeface="Arial" panose="020B0604020202020204" pitchFamily="34" charset="0"/>
                <a:ea typeface="Calibri" panose="020F0502020204030204" pitchFamily="34" charset="0"/>
                <a:cs typeface="Times New Roman" panose="02020603050405020304" pitchFamily="18" charset="0"/>
              </a:rPr>
              <a:t>Puedes cambiar la ubicación de la carpeta de instalación o mantener la configuración predeterminada. Haz clic en Next para continuar.</a:t>
            </a:r>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9F52BD7A-7792-B2B4-3CE7-1B46FB48EB29}"/>
              </a:ext>
            </a:extLst>
          </p:cNvPr>
          <p:cNvPicPr>
            <a:picLocks noChangeAspect="1"/>
          </p:cNvPicPr>
          <p:nvPr/>
        </p:nvPicPr>
        <p:blipFill>
          <a:blip r:embed="rId3"/>
          <a:stretch>
            <a:fillRect/>
          </a:stretch>
        </p:blipFill>
        <p:spPr>
          <a:xfrm>
            <a:off x="6534653" y="2112446"/>
            <a:ext cx="5390145" cy="4157725"/>
          </a:xfrm>
          <a:prstGeom prst="rect">
            <a:avLst/>
          </a:prstGeom>
        </p:spPr>
      </p:pic>
    </p:spTree>
    <p:extLst>
      <p:ext uri="{BB962C8B-B14F-4D97-AF65-F5344CB8AC3E}">
        <p14:creationId xmlns:p14="http://schemas.microsoft.com/office/powerpoint/2010/main" val="11865138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886700" cy="373757"/>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63: </a:t>
            </a:r>
            <a:r>
              <a:rPr lang="es-CO" sz="1800" dirty="0">
                <a:effectLst/>
                <a:latin typeface="Arial" panose="020B0604020202020204" pitchFamily="34" charset="0"/>
                <a:ea typeface="Calibri" panose="020F0502020204030204" pitchFamily="34" charset="0"/>
                <a:cs typeface="Times New Roman" panose="02020603050405020304" pitchFamily="18" charset="0"/>
              </a:rPr>
              <a:t>El archivo llamaremos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env</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10;&#10;Descripción generada automáticamente">
            <a:extLst>
              <a:ext uri="{FF2B5EF4-FFF2-40B4-BE49-F238E27FC236}">
                <a16:creationId xmlns:a16="http://schemas.microsoft.com/office/drawing/2014/main" id="{32BC3E08-6505-5D81-AE61-E00AE4F4FD12}"/>
              </a:ext>
            </a:extLst>
          </p:cNvPr>
          <p:cNvPicPr>
            <a:picLocks noChangeAspect="1"/>
          </p:cNvPicPr>
          <p:nvPr/>
        </p:nvPicPr>
        <p:blipFill>
          <a:blip r:embed="rId3"/>
          <a:stretch>
            <a:fillRect/>
          </a:stretch>
        </p:blipFill>
        <p:spPr>
          <a:xfrm>
            <a:off x="6166757" y="1788531"/>
            <a:ext cx="3703864" cy="4762111"/>
          </a:xfrm>
          <a:prstGeom prst="rect">
            <a:avLst/>
          </a:prstGeom>
        </p:spPr>
      </p:pic>
    </p:spTree>
    <p:extLst>
      <p:ext uri="{BB962C8B-B14F-4D97-AF65-F5344CB8AC3E}">
        <p14:creationId xmlns:p14="http://schemas.microsoft.com/office/powerpoint/2010/main" val="25067338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886700"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64: </a:t>
            </a:r>
            <a:r>
              <a:rPr lang="es-CO" sz="1800" dirty="0">
                <a:effectLst/>
                <a:latin typeface="Arial" panose="020B0604020202020204" pitchFamily="34" charset="0"/>
                <a:ea typeface="Calibri" panose="020F0502020204030204" pitchFamily="34" charset="0"/>
                <a:cs typeface="Times New Roman" panose="02020603050405020304" pitchFamily="18" charset="0"/>
              </a:rPr>
              <a:t>Dentro del archivo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env</a:t>
            </a:r>
            <a:r>
              <a:rPr lang="es-CO" sz="1800" dirty="0">
                <a:effectLst/>
                <a:latin typeface="Arial" panose="020B0604020202020204" pitchFamily="34" charset="0"/>
                <a:ea typeface="Calibri" panose="020F0502020204030204" pitchFamily="34" charset="0"/>
                <a:cs typeface="Times New Roman" panose="02020603050405020304" pitchFamily="18" charset="0"/>
              </a:rPr>
              <a:t>” crearemos una variable de entorno llamada “PAYPAL_API_CLIENT” y la haremos igual al Client ID el cuándo conseguimos en nuestro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paypal</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developer</a:t>
            </a:r>
            <a:r>
              <a:rPr lang="es-CO" sz="1800" dirty="0">
                <a:effectLst/>
                <a:latin typeface="Arial" panose="020B0604020202020204" pitchFamily="34" charset="0"/>
                <a:ea typeface="Calibri" panose="020F0502020204030204" pitchFamily="34" charset="0"/>
                <a:cs typeface="Times New Roman" panose="02020603050405020304" pitchFamily="18" charset="0"/>
              </a:rPr>
              <a:t>.(Paso 59)</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CCAE93A3-188C-CD64-2268-6E0825DA2818}"/>
              </a:ext>
            </a:extLst>
          </p:cNvPr>
          <p:cNvPicPr>
            <a:picLocks noChangeAspect="1"/>
          </p:cNvPicPr>
          <p:nvPr/>
        </p:nvPicPr>
        <p:blipFill>
          <a:blip r:embed="rId3"/>
          <a:stretch>
            <a:fillRect/>
          </a:stretch>
        </p:blipFill>
        <p:spPr>
          <a:xfrm>
            <a:off x="391886" y="3269210"/>
            <a:ext cx="9866441" cy="966483"/>
          </a:xfrm>
          <a:prstGeom prst="rect">
            <a:avLst/>
          </a:prstGeom>
        </p:spPr>
      </p:pic>
    </p:spTree>
    <p:extLst>
      <p:ext uri="{BB962C8B-B14F-4D97-AF65-F5344CB8AC3E}">
        <p14:creationId xmlns:p14="http://schemas.microsoft.com/office/powerpoint/2010/main" val="23125104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886700"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65: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de nuevo en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paypal</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developer</a:t>
            </a:r>
            <a:r>
              <a:rPr lang="es-CO" sz="1800" dirty="0">
                <a:effectLst/>
                <a:latin typeface="Arial" panose="020B0604020202020204" pitchFamily="34" charset="0"/>
                <a:ea typeface="Calibri" panose="020F0502020204030204" pitchFamily="34" charset="0"/>
                <a:cs typeface="Times New Roman" panose="02020603050405020304" pitchFamily="18" charset="0"/>
              </a:rPr>
              <a:t> vamos a buscar la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secret</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key</a:t>
            </a:r>
            <a:r>
              <a:rPr lang="es-CO" sz="1800" dirty="0">
                <a:effectLst/>
                <a:latin typeface="Arial" panose="020B0604020202020204" pitchFamily="34" charset="0"/>
                <a:ea typeface="Calibri" panose="020F0502020204030204" pitchFamily="34" charset="0"/>
                <a:cs typeface="Times New Roman" panose="02020603050405020304" pitchFamily="18" charset="0"/>
              </a:rPr>
              <a:t>” y daremos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effectLst/>
                <a:latin typeface="Arial" panose="020B0604020202020204" pitchFamily="34" charset="0"/>
                <a:ea typeface="Calibri" panose="020F0502020204030204" pitchFamily="34" charset="0"/>
                <a:cs typeface="Times New Roman" panose="02020603050405020304" pitchFamily="18" charset="0"/>
              </a:rPr>
              <a:t> al ojo de la derecha para que se nos muestre la contraseña</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10;&#10;Descripción generada automáticamente">
            <a:extLst>
              <a:ext uri="{FF2B5EF4-FFF2-40B4-BE49-F238E27FC236}">
                <a16:creationId xmlns:a16="http://schemas.microsoft.com/office/drawing/2014/main" id="{0E0D0948-886D-B643-714E-939D7085344E}"/>
              </a:ext>
            </a:extLst>
          </p:cNvPr>
          <p:cNvPicPr>
            <a:picLocks noChangeAspect="1"/>
          </p:cNvPicPr>
          <p:nvPr/>
        </p:nvPicPr>
        <p:blipFill>
          <a:blip r:embed="rId3"/>
          <a:stretch>
            <a:fillRect/>
          </a:stretch>
        </p:blipFill>
        <p:spPr>
          <a:xfrm>
            <a:off x="391886" y="2936738"/>
            <a:ext cx="8600147" cy="2859904"/>
          </a:xfrm>
          <a:prstGeom prst="rect">
            <a:avLst/>
          </a:prstGeom>
        </p:spPr>
      </p:pic>
    </p:spTree>
    <p:extLst>
      <p:ext uri="{BB962C8B-B14F-4D97-AF65-F5344CB8AC3E}">
        <p14:creationId xmlns:p14="http://schemas.microsoft.com/office/powerpoint/2010/main" val="30310042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886700" cy="373757"/>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66: </a:t>
            </a:r>
            <a:r>
              <a:rPr lang="es-CO" sz="1800" dirty="0">
                <a:effectLst/>
                <a:latin typeface="Arial" panose="020B0604020202020204" pitchFamily="34" charset="0"/>
                <a:ea typeface="Calibri" panose="020F0502020204030204" pitchFamily="34" charset="0"/>
                <a:cs typeface="Times New Roman" panose="02020603050405020304" pitchFamily="18" charset="0"/>
              </a:rPr>
              <a:t>Vamos a copiar la contraseña </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7B92FBAE-A8FD-132B-C863-24FE05C1F131}"/>
              </a:ext>
            </a:extLst>
          </p:cNvPr>
          <p:cNvPicPr>
            <a:picLocks noChangeAspect="1"/>
          </p:cNvPicPr>
          <p:nvPr/>
        </p:nvPicPr>
        <p:blipFill>
          <a:blip r:embed="rId3"/>
          <a:stretch>
            <a:fillRect/>
          </a:stretch>
        </p:blipFill>
        <p:spPr>
          <a:xfrm>
            <a:off x="391886" y="2749490"/>
            <a:ext cx="9549620" cy="1040539"/>
          </a:xfrm>
          <a:prstGeom prst="rect">
            <a:avLst/>
          </a:prstGeom>
        </p:spPr>
      </p:pic>
    </p:spTree>
    <p:extLst>
      <p:ext uri="{BB962C8B-B14F-4D97-AF65-F5344CB8AC3E}">
        <p14:creationId xmlns:p14="http://schemas.microsoft.com/office/powerpoint/2010/main" val="22087636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886700"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67: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de nuevo en visual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studio</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code</a:t>
            </a:r>
            <a:r>
              <a:rPr lang="es-CO" sz="1800" dirty="0">
                <a:effectLst/>
                <a:latin typeface="Arial" panose="020B0604020202020204" pitchFamily="34" charset="0"/>
                <a:ea typeface="Calibri" panose="020F0502020204030204" pitchFamily="34" charset="0"/>
                <a:cs typeface="Times New Roman" panose="02020603050405020304" pitchFamily="18" charset="0"/>
              </a:rPr>
              <a:t> vamos a crear una nueva variable llamada “PAYPAL_API_SECRET” donde vamos a colocar la contraseña que hemos conseguido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Texto&#10;&#10;Descripción generada automáticamente">
            <a:extLst>
              <a:ext uri="{FF2B5EF4-FFF2-40B4-BE49-F238E27FC236}">
                <a16:creationId xmlns:a16="http://schemas.microsoft.com/office/drawing/2014/main" id="{63E7ACE4-37DE-4C84-EEDE-E57BA3D14B3C}"/>
              </a:ext>
            </a:extLst>
          </p:cNvPr>
          <p:cNvPicPr>
            <a:picLocks noChangeAspect="1"/>
          </p:cNvPicPr>
          <p:nvPr/>
        </p:nvPicPr>
        <p:blipFill rotWithShape="1">
          <a:blip r:embed="rId3"/>
          <a:srcRect t="31620"/>
          <a:stretch/>
        </p:blipFill>
        <p:spPr bwMode="auto">
          <a:xfrm>
            <a:off x="391886" y="3176587"/>
            <a:ext cx="11371997" cy="926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079664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886700"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68: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en el visual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studio</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code</a:t>
            </a:r>
            <a:r>
              <a:rPr lang="es-CO" sz="1800" dirty="0">
                <a:effectLst/>
                <a:latin typeface="Arial" panose="020B0604020202020204" pitchFamily="34" charset="0"/>
                <a:ea typeface="Calibri" panose="020F0502020204030204" pitchFamily="34" charset="0"/>
                <a:cs typeface="Times New Roman" panose="02020603050405020304" pitchFamily="18" charset="0"/>
              </a:rPr>
              <a:t> vamos a nuestro archivo “config.js” y vamos a importar el valor de la variable de entorno tanto de PAYPAL_API_CLIENT (línea 8) y PAYPAL_API_SECRET (línea 11)</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48D5AE5A-93EF-FFC6-07EE-E1FB865CB937}"/>
              </a:ext>
            </a:extLst>
          </p:cNvPr>
          <p:cNvPicPr>
            <a:picLocks noChangeAspect="1"/>
          </p:cNvPicPr>
          <p:nvPr/>
        </p:nvPicPr>
        <p:blipFill>
          <a:blip r:embed="rId3"/>
          <a:stretch>
            <a:fillRect/>
          </a:stretch>
        </p:blipFill>
        <p:spPr>
          <a:xfrm>
            <a:off x="391886" y="2871787"/>
            <a:ext cx="11097119" cy="2738595"/>
          </a:xfrm>
          <a:prstGeom prst="rect">
            <a:avLst/>
          </a:prstGeom>
        </p:spPr>
      </p:pic>
    </p:spTree>
    <p:extLst>
      <p:ext uri="{BB962C8B-B14F-4D97-AF65-F5344CB8AC3E}">
        <p14:creationId xmlns:p14="http://schemas.microsoft.com/office/powerpoint/2010/main" val="31452330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886700" cy="966483"/>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69: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exportar una constante llamada “PAYPAL_API” que va a contener la ruta para consumir la api de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paypal</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https://api-m.sandbox.paypal.com</a:t>
            </a:r>
            <a:r>
              <a:rPr lang="es-CO" sz="1800" dirty="0">
                <a:effectLst/>
                <a:latin typeface="Arial" panose="020B0604020202020204" pitchFamily="34" charset="0"/>
                <a:ea typeface="Calibri" panose="020F0502020204030204" pitchFamily="34" charset="0"/>
                <a:cs typeface="Times New Roman" panose="02020603050405020304" pitchFamily="18" charset="0"/>
              </a:rPr>
              <a:t>” (línea 14)</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7CB17F8F-3A2A-2600-4100-897B9B866612}"/>
              </a:ext>
            </a:extLst>
          </p:cNvPr>
          <p:cNvPicPr>
            <a:picLocks noChangeAspect="1"/>
          </p:cNvPicPr>
          <p:nvPr/>
        </p:nvPicPr>
        <p:blipFill>
          <a:blip r:embed="rId4"/>
          <a:stretch>
            <a:fillRect/>
          </a:stretch>
        </p:blipFill>
        <p:spPr>
          <a:xfrm>
            <a:off x="391885" y="2914609"/>
            <a:ext cx="11472717" cy="1641062"/>
          </a:xfrm>
          <a:prstGeom prst="rect">
            <a:avLst/>
          </a:prstGeom>
        </p:spPr>
      </p:pic>
    </p:spTree>
    <p:extLst>
      <p:ext uri="{BB962C8B-B14F-4D97-AF65-F5344CB8AC3E}">
        <p14:creationId xmlns:p14="http://schemas.microsoft.com/office/powerpoint/2010/main" val="6373078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886700"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70: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importar el módulo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config</a:t>
            </a:r>
            <a:r>
              <a:rPr lang="es-CO" sz="1800" dirty="0">
                <a:effectLst/>
                <a:latin typeface="Arial" panose="020B0604020202020204" pitchFamily="34" charset="0"/>
                <a:ea typeface="Calibri" panose="020F0502020204030204" pitchFamily="34" charset="0"/>
                <a:cs typeface="Times New Roman" panose="02020603050405020304" pitchFamily="18" charset="0"/>
              </a:rPr>
              <a:t> arriba (línea 2) y vamos a cargar las variables de entorno (línea 5)</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Una captura de pantalla de un celular&#10;&#10;Descripción generada automáticamente">
            <a:extLst>
              <a:ext uri="{FF2B5EF4-FFF2-40B4-BE49-F238E27FC236}">
                <a16:creationId xmlns:a16="http://schemas.microsoft.com/office/drawing/2014/main" id="{4E5102F9-CADC-8280-FB60-61C5F5CDAE01}"/>
              </a:ext>
            </a:extLst>
          </p:cNvPr>
          <p:cNvPicPr>
            <a:picLocks noChangeAspect="1"/>
          </p:cNvPicPr>
          <p:nvPr/>
        </p:nvPicPr>
        <p:blipFill>
          <a:blip r:embed="rId3"/>
          <a:stretch>
            <a:fillRect/>
          </a:stretch>
        </p:blipFill>
        <p:spPr>
          <a:xfrm>
            <a:off x="365610" y="2811960"/>
            <a:ext cx="11292990" cy="3337552"/>
          </a:xfrm>
          <a:prstGeom prst="rect">
            <a:avLst/>
          </a:prstGeom>
        </p:spPr>
      </p:pic>
    </p:spTree>
    <p:extLst>
      <p:ext uri="{BB962C8B-B14F-4D97-AF65-F5344CB8AC3E}">
        <p14:creationId xmlns:p14="http://schemas.microsoft.com/office/powerpoint/2010/main" val="16389794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788531"/>
            <a:ext cx="8556171"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71: </a:t>
            </a:r>
            <a:r>
              <a:rPr lang="es-CO" sz="1800" dirty="0">
                <a:effectLst/>
                <a:latin typeface="Arial" panose="020B0604020202020204" pitchFamily="34" charset="0"/>
                <a:ea typeface="Calibri" panose="020F0502020204030204" pitchFamily="34" charset="0"/>
                <a:cs typeface="Times New Roman" panose="02020603050405020304" pitchFamily="18" charset="0"/>
              </a:rPr>
              <a:t>Nos vamos a asegurar que se estén tomando los datos correctamente imprimiendo los valores en la consola (línea desde la 23 hasta la 25)</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11583CE7-0A4C-90D5-2EC7-6D1916569DCF}"/>
              </a:ext>
            </a:extLst>
          </p:cNvPr>
          <p:cNvPicPr>
            <a:picLocks noChangeAspect="1"/>
          </p:cNvPicPr>
          <p:nvPr/>
        </p:nvPicPr>
        <p:blipFill>
          <a:blip r:embed="rId3"/>
          <a:stretch>
            <a:fillRect/>
          </a:stretch>
        </p:blipFill>
        <p:spPr>
          <a:xfrm>
            <a:off x="391885" y="2955224"/>
            <a:ext cx="11528713" cy="2906733"/>
          </a:xfrm>
          <a:prstGeom prst="rect">
            <a:avLst/>
          </a:prstGeom>
        </p:spPr>
      </p:pic>
    </p:spTree>
    <p:extLst>
      <p:ext uri="{BB962C8B-B14F-4D97-AF65-F5344CB8AC3E}">
        <p14:creationId xmlns:p14="http://schemas.microsoft.com/office/powerpoint/2010/main" val="30864126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Pagos </a:t>
            </a:r>
            <a:r>
              <a:rPr lang="es-ES" sz="4800" b="1" dirty="0" err="1">
                <a:solidFill>
                  <a:schemeClr val="accent1"/>
                </a:solidFill>
                <a:latin typeface="Work Sans Light" pitchFamily="2" charset="77"/>
              </a:rPr>
              <a:t>Paypal</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886700" cy="670120"/>
          </a:xfrm>
          <a:prstGeom prst="rect">
            <a:avLst/>
          </a:prstGeom>
          <a:noFill/>
        </p:spPr>
        <p:txBody>
          <a:bodyPr wrap="square" rtlCol="0">
            <a:spAutoFit/>
          </a:bodyPr>
          <a:lstStyle/>
          <a:p>
            <a:pPr>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72: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depurar la consola de nuevo y allí se verán todos los datos en caso de que todo este correcto (recuerda que es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npm</a:t>
            </a:r>
            <a:r>
              <a:rPr lang="es-CO" sz="1800" dirty="0">
                <a:effectLst/>
                <a:latin typeface="Arial" panose="020B0604020202020204" pitchFamily="34" charset="0"/>
                <a:ea typeface="Calibri" panose="020F0502020204030204" pitchFamily="34" charset="0"/>
                <a:cs typeface="Times New Roman" panose="02020603050405020304" pitchFamily="18" charset="0"/>
              </a:rPr>
              <a:t> run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dev</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F774CA24-FEEB-F729-400C-965CB8C7CB36}"/>
              </a:ext>
            </a:extLst>
          </p:cNvPr>
          <p:cNvPicPr>
            <a:picLocks noChangeAspect="1"/>
          </p:cNvPicPr>
          <p:nvPr/>
        </p:nvPicPr>
        <p:blipFill>
          <a:blip r:embed="rId3"/>
          <a:stretch>
            <a:fillRect/>
          </a:stretch>
        </p:blipFill>
        <p:spPr>
          <a:xfrm>
            <a:off x="391886" y="2643486"/>
            <a:ext cx="6713764" cy="3511728"/>
          </a:xfrm>
          <a:prstGeom prst="rect">
            <a:avLst/>
          </a:prstGeom>
        </p:spPr>
      </p:pic>
    </p:spTree>
    <p:extLst>
      <p:ext uri="{BB962C8B-B14F-4D97-AF65-F5344CB8AC3E}">
        <p14:creationId xmlns:p14="http://schemas.microsoft.com/office/powerpoint/2010/main" val="1001958356"/>
      </p:ext>
    </p:extLst>
  </p:cSld>
  <p:clrMapOvr>
    <a:masterClrMapping/>
  </p:clrMapOvr>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3693</TotalTime>
  <Words>5633</Words>
  <Application>Microsoft Office PowerPoint</Application>
  <PresentationFormat>Panorámica</PresentationFormat>
  <Paragraphs>592</Paragraphs>
  <Slides>185</Slides>
  <Notes>176</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185</vt:i4>
      </vt:variant>
    </vt:vector>
  </HeadingPairs>
  <TitlesOfParts>
    <vt:vector size="194" baseType="lpstr">
      <vt:lpstr>Arial</vt:lpstr>
      <vt:lpstr>Calibir</vt:lpstr>
      <vt:lpstr>Calibri</vt:lpstr>
      <vt:lpstr>Trebuchet MS</vt:lpstr>
      <vt:lpstr>Wingdings 3</vt:lpstr>
      <vt:lpstr>Work Sans</vt:lpstr>
      <vt:lpstr>Work Sans Light</vt:lpstr>
      <vt:lpstr>Work Sans Medium</vt:lpstr>
      <vt:lpstr>Faceta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Santiago Florez Echavarria</cp:lastModifiedBy>
  <cp:revision>54</cp:revision>
  <dcterms:created xsi:type="dcterms:W3CDTF">2020-10-01T23:51:28Z</dcterms:created>
  <dcterms:modified xsi:type="dcterms:W3CDTF">2023-09-25T13:12:33Z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